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1"/>
  </p:notesMasterIdLst>
  <p:sldIdLst>
    <p:sldId id="257" r:id="rId2"/>
    <p:sldId id="588" r:id="rId3"/>
    <p:sldId id="256" r:id="rId4"/>
    <p:sldId id="258" r:id="rId5"/>
    <p:sldId id="400" r:id="rId6"/>
    <p:sldId id="602" r:id="rId7"/>
    <p:sldId id="589" r:id="rId8"/>
    <p:sldId id="590" r:id="rId9"/>
    <p:sldId id="600" r:id="rId10"/>
    <p:sldId id="601" r:id="rId11"/>
    <p:sldId id="592" r:id="rId12"/>
    <p:sldId id="591" r:id="rId13"/>
    <p:sldId id="593" r:id="rId14"/>
    <p:sldId id="594" r:id="rId15"/>
    <p:sldId id="595" r:id="rId16"/>
    <p:sldId id="596" r:id="rId17"/>
    <p:sldId id="597" r:id="rId18"/>
    <p:sldId id="598" r:id="rId19"/>
    <p:sldId id="599" r:id="rId20"/>
  </p:sldIdLst>
  <p:sldSz cx="12192000" cy="6858000"/>
  <p:notesSz cx="6858000" cy="9144000"/>
  <p:defaultTextStyle>
    <a:defPPr>
      <a:defRPr lang="kk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972"/>
    <a:srgbClr val="FFFFFF"/>
    <a:srgbClr val="C88800"/>
    <a:srgbClr val="BC8522"/>
    <a:srgbClr val="FFCC00"/>
    <a:srgbClr val="DA9E32"/>
    <a:srgbClr val="222641"/>
    <a:srgbClr val="69151D"/>
    <a:srgbClr val="BE8D20"/>
    <a:srgbClr val="A675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0A2C3-8A87-4E99-BBD0-5DA847015AD5}" type="datetimeFigureOut">
              <a:rPr lang="ru-KZ" smtClean="0"/>
              <a:t>15.08.2024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AF432-4348-4051-A0B3-9C09662467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2057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E948C-978B-6C1D-AEF8-BEE799779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482969-BF18-8C1E-920D-C83AD7863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A398F6-1F73-E2AD-7F88-CCDB7633C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5D2D-08EB-48DF-A441-DC9DF63C2F92}" type="datetimeFigureOut">
              <a:rPr lang="kk-KZ" smtClean="0"/>
              <a:t>15.08.2024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E7593F-B3C0-BBB9-61AF-1986DCB87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BF3A1E-71D7-102C-102E-953B1E72F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CA4D-DB57-4520-9DA1-54C4E23F9BA7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74466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9FC65-825B-9253-6CBD-F4F237E59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46B973B-FD81-B5B4-11A9-BAA7014B8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859B51-5F19-624D-F684-8D2054829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5D2D-08EB-48DF-A441-DC9DF63C2F92}" type="datetimeFigureOut">
              <a:rPr lang="kk-KZ" smtClean="0"/>
              <a:t>15.08.2024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45D25D-B607-0DB3-C22F-E32633644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D6BF34-DD00-3A7A-31A1-1B2DEE500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CA4D-DB57-4520-9DA1-54C4E23F9BA7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11905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220B12-C923-1A3A-8934-6A2BC7EC4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1F7A95-BAE1-CB21-C806-137DC03FF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AF82F1-B20B-89CE-BFC9-90426A46E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5D2D-08EB-48DF-A441-DC9DF63C2F92}" type="datetimeFigureOut">
              <a:rPr lang="kk-KZ" smtClean="0"/>
              <a:t>15.08.2024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66CFDC-F8F6-F88E-F645-28D2CBF9A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E3EFB9-92EF-7178-212C-52D9EBCB9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CA4D-DB57-4520-9DA1-54C4E23F9BA7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95771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B0CFAF-9F45-B965-D952-E9AE35942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B06598-C243-3A36-480D-6C9C89503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205481-988D-6465-7BEF-B5B79F8D2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5D2D-08EB-48DF-A441-DC9DF63C2F92}" type="datetimeFigureOut">
              <a:rPr lang="kk-KZ" smtClean="0"/>
              <a:t>15.08.2024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BDF81A-046C-BDC1-74EF-63809A7A6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14BB2-E3C1-B733-42F5-FBB34F3F7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CA4D-DB57-4520-9DA1-54C4E23F9BA7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72250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EA3F5-E1AB-09E3-22A3-BAEB12D0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81B18D-7B94-F2BA-C110-104A80A3D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7E72C5-7A98-67CC-3106-D7E26E753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5D2D-08EB-48DF-A441-DC9DF63C2F92}" type="datetimeFigureOut">
              <a:rPr lang="kk-KZ" smtClean="0"/>
              <a:t>15.08.2024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2926B9-7F06-DD43-B095-8291C8A1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78300F-9A0F-6B18-73E6-112ECC086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CA4D-DB57-4520-9DA1-54C4E23F9BA7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854266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AC8E6-A397-4C1F-39FD-BC87D3069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BFDB42-00E1-A16B-14F2-6830F22B0A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624F6F-4602-6A7E-5DDA-97E4D589D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D370BD-10A2-AD4F-E97E-8F01DDDF3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5D2D-08EB-48DF-A441-DC9DF63C2F92}" type="datetimeFigureOut">
              <a:rPr lang="kk-KZ" smtClean="0"/>
              <a:t>15.08.2024</a:t>
            </a:fld>
            <a:endParaRPr lang="kk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487366-FB61-9BA1-6B04-D85BC353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CA2A4F-4F06-1C93-F981-20FE544D6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CA4D-DB57-4520-9DA1-54C4E23F9BA7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132990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16D0F0-66F1-4F3E-F0A4-D7657523D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D6F17-E9D7-C24C-025E-55C1A0910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E7A983-4910-509E-39E0-1416E474D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09C133-D95F-C25A-252F-05F0CFF60F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1E95161-8F5C-2A31-BF93-B381D655A4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72E0B77-5508-99F8-034B-C04E6891A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5D2D-08EB-48DF-A441-DC9DF63C2F92}" type="datetimeFigureOut">
              <a:rPr lang="kk-KZ" smtClean="0"/>
              <a:t>15.08.2024</a:t>
            </a:fld>
            <a:endParaRPr lang="kk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B87538C-596F-26A5-C002-84D044348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3F88BB-4C38-FBF2-8470-26E62AED5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CA4D-DB57-4520-9DA1-54C4E23F9BA7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470772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A85FC-1816-3686-E419-9E83DCA46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32FB39A-AA02-5F1E-F008-3E57A7FA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5D2D-08EB-48DF-A441-DC9DF63C2F92}" type="datetimeFigureOut">
              <a:rPr lang="kk-KZ" smtClean="0"/>
              <a:t>15.08.2024</a:t>
            </a:fld>
            <a:endParaRPr lang="kk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A00125E-A736-7321-E5D4-24864E647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C90F70-A9C8-C21C-3BC6-A2A041D00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CA4D-DB57-4520-9DA1-54C4E23F9BA7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4001544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5B68EB4-0B44-2768-AD99-4C99A4FF3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5D2D-08EB-48DF-A441-DC9DF63C2F92}" type="datetimeFigureOut">
              <a:rPr lang="kk-KZ" smtClean="0"/>
              <a:t>15.08.2024</a:t>
            </a:fld>
            <a:endParaRPr lang="kk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3602D3-1B4E-8D01-E694-CA1599DF6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6ED07A-52DF-47C8-1C5F-A6F5FA7D3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CA4D-DB57-4520-9DA1-54C4E23F9BA7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39361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5E6AC-E72B-29E8-69A2-70A3A7AF4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BA26DA-F384-3DB1-B38F-33D629A09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0C8C95-7C7E-CE5C-9C9E-CE6120F98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7D02B0-A2AE-4129-42C7-C5C916463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5D2D-08EB-48DF-A441-DC9DF63C2F92}" type="datetimeFigureOut">
              <a:rPr lang="kk-KZ" smtClean="0"/>
              <a:t>15.08.2024</a:t>
            </a:fld>
            <a:endParaRPr lang="kk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403E9C-30C5-1655-E819-1DD17BD1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5285D2-FFC5-B731-38CB-DF7AD69A7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CA4D-DB57-4520-9DA1-54C4E23F9BA7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612325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7C1984-41A4-BA66-9A38-D1BD52283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2BA9249-B3A8-7EB8-62C7-EF2768D53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k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1A1366-905C-2750-2E4A-582860DC9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7E174E-ABD9-CC54-6468-81D1CBC8C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5D2D-08EB-48DF-A441-DC9DF63C2F92}" type="datetimeFigureOut">
              <a:rPr lang="kk-KZ" smtClean="0"/>
              <a:t>15.08.2024</a:t>
            </a:fld>
            <a:endParaRPr lang="kk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956D0F-8CB6-61D9-B81B-986802AD4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AB3EC4-5AF7-2D85-1022-3C1522216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CA4D-DB57-4520-9DA1-54C4E23F9BA7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022898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C66DEC-8CFB-EDEF-F38F-1A5C00BA8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FDC25A-3641-7895-C79E-A3F874158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7AAAAF-1A8E-9E5B-FAE8-81E7940286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05D2D-08EB-48DF-A441-DC9DF63C2F92}" type="datetimeFigureOut">
              <a:rPr lang="kk-KZ" smtClean="0"/>
              <a:t>15.08.2024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D6E090-41DB-21AE-FA4F-FFFEBF5E4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012912-47A2-36F8-9D4F-97503ADA1F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FCA4D-DB57-4520-9DA1-54C4E23F9BA7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60103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k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547693-C02A-8741-EC07-0EC7C1B492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/>
          <a:stretch/>
        </p:blipFill>
        <p:spPr>
          <a:xfrm>
            <a:off x="0" y="0"/>
            <a:ext cx="8452083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4DFA62-7304-6DC1-CCBE-8DB8A9CE4A62}"/>
              </a:ext>
            </a:extLst>
          </p:cNvPr>
          <p:cNvSpPr txBox="1"/>
          <p:nvPr/>
        </p:nvSpPr>
        <p:spPr>
          <a:xfrm>
            <a:off x="5539552" y="2367171"/>
            <a:ext cx="66014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4400" b="1" kern="0" spc="-123" dirty="0">
                <a:solidFill>
                  <a:schemeClr val="accent1">
                    <a:lumMod val="50000"/>
                  </a:schemeClr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Непрерывное образование в условиях цифровизации</a:t>
            </a:r>
            <a:endParaRPr lang="en-U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EA0AB16-6D25-95BB-4EE9-35033AAE5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71" y="573387"/>
            <a:ext cx="990612" cy="10436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AE15112-AFBE-A1A7-0E96-62386B5A9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84" y="533851"/>
            <a:ext cx="1122687" cy="1122687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CC9F673-111B-AB9B-6A8C-52992A695D52}"/>
              </a:ext>
            </a:extLst>
          </p:cNvPr>
          <p:cNvSpPr txBox="1">
            <a:spLocks/>
          </p:cNvSpPr>
          <p:nvPr/>
        </p:nvSpPr>
        <p:spPr>
          <a:xfrm>
            <a:off x="5620160" y="6155686"/>
            <a:ext cx="3956962" cy="548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000" b="1" dirty="0">
                <a:solidFill>
                  <a:srgbClr val="222641"/>
                </a:solidFill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Астана,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BEA2F2-C525-C027-7137-6853E89D100C}"/>
              </a:ext>
            </a:extLst>
          </p:cNvPr>
          <p:cNvSpPr txBox="1"/>
          <p:nvPr/>
        </p:nvSpPr>
        <p:spPr>
          <a:xfrm>
            <a:off x="7773484" y="4661538"/>
            <a:ext cx="39569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Жанат Ахатовна Раймбекова,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Центра непрерывного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педагогического образования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Национальной академии образования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имени И. Алтынсарина,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к.п.н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88184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AACAED-3D99-EBB0-4AF4-1B0390300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59"/>
            <a:ext cx="1611313" cy="1289828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0EF78FF-AFCA-50CA-4E93-D6336A262451}"/>
              </a:ext>
            </a:extLst>
          </p:cNvPr>
          <p:cNvCxnSpPr>
            <a:cxnSpLocks/>
          </p:cNvCxnSpPr>
          <p:nvPr/>
        </p:nvCxnSpPr>
        <p:spPr>
          <a:xfrm>
            <a:off x="1476286" y="769905"/>
            <a:ext cx="9215527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">
            <a:extLst>
              <a:ext uri="{FF2B5EF4-FFF2-40B4-BE49-F238E27FC236}">
                <a16:creationId xmlns:a16="http://schemas.microsoft.com/office/drawing/2014/main" id="{16981D59-BEF2-C731-4892-3D67361C7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161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2" name="Rectangle 7">
            <a:extLst>
              <a:ext uri="{FF2B5EF4-FFF2-40B4-BE49-F238E27FC236}">
                <a16:creationId xmlns:a16="http://schemas.microsoft.com/office/drawing/2014/main" id="{A9C41D42-22A7-7297-4FBA-FEF1D3067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340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5DD82089-C13D-6A38-30C7-8487C2E3D9B7}"/>
              </a:ext>
            </a:extLst>
          </p:cNvPr>
          <p:cNvGraphicFramePr/>
          <p:nvPr/>
        </p:nvGraphicFramePr>
        <p:xfrm>
          <a:off x="7037199" y="4767481"/>
          <a:ext cx="817879" cy="820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88AEE4B-7F41-94D9-4969-C2DE66AF7BDC}"/>
              </a:ext>
            </a:extLst>
          </p:cNvPr>
          <p:cNvSpPr txBox="1"/>
          <p:nvPr/>
        </p:nvSpPr>
        <p:spPr>
          <a:xfrm>
            <a:off x="1476286" y="325697"/>
            <a:ext cx="8551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1600" b="1" cap="all" dirty="0">
                <a:solidFill>
                  <a:srgbClr val="334972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Результаты исследования по инструменту </a:t>
            </a:r>
            <a:r>
              <a:rPr lang="en-US" sz="1600" b="1" cap="all" dirty="0" err="1">
                <a:solidFill>
                  <a:srgbClr val="334972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selfi</a:t>
            </a:r>
            <a:endParaRPr lang="ru-KZ" sz="1600" b="1" cap="all" dirty="0">
              <a:solidFill>
                <a:srgbClr val="334972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A3DF1E-F715-F6DA-1F82-95F8F68ED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041" y="1566043"/>
            <a:ext cx="7535917" cy="414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57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AACAED-3D99-EBB0-4AF4-1B0390300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59"/>
            <a:ext cx="1611313" cy="1289828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0EF78FF-AFCA-50CA-4E93-D6336A262451}"/>
              </a:ext>
            </a:extLst>
          </p:cNvPr>
          <p:cNvCxnSpPr>
            <a:cxnSpLocks/>
          </p:cNvCxnSpPr>
          <p:nvPr/>
        </p:nvCxnSpPr>
        <p:spPr>
          <a:xfrm>
            <a:off x="1476286" y="769905"/>
            <a:ext cx="9215527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">
            <a:extLst>
              <a:ext uri="{FF2B5EF4-FFF2-40B4-BE49-F238E27FC236}">
                <a16:creationId xmlns:a16="http://schemas.microsoft.com/office/drawing/2014/main" id="{16981D59-BEF2-C731-4892-3D67361C7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161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2" name="Rectangle 7">
            <a:extLst>
              <a:ext uri="{FF2B5EF4-FFF2-40B4-BE49-F238E27FC236}">
                <a16:creationId xmlns:a16="http://schemas.microsoft.com/office/drawing/2014/main" id="{A9C41D42-22A7-7297-4FBA-FEF1D3067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340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5DD82089-C13D-6A38-30C7-8487C2E3D9B7}"/>
              </a:ext>
            </a:extLst>
          </p:cNvPr>
          <p:cNvGraphicFramePr/>
          <p:nvPr/>
        </p:nvGraphicFramePr>
        <p:xfrm>
          <a:off x="7037199" y="4767481"/>
          <a:ext cx="817879" cy="820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88AEE4B-7F41-94D9-4969-C2DE66AF7BDC}"/>
              </a:ext>
            </a:extLst>
          </p:cNvPr>
          <p:cNvSpPr txBox="1"/>
          <p:nvPr/>
        </p:nvSpPr>
        <p:spPr>
          <a:xfrm>
            <a:off x="1476286" y="325697"/>
            <a:ext cx="8551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1600" b="1" cap="all" dirty="0">
                <a:solidFill>
                  <a:srgbClr val="334972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Результаты исследования по инструменту </a:t>
            </a:r>
            <a:r>
              <a:rPr lang="en-US" sz="1600" b="1" cap="all" dirty="0" err="1">
                <a:solidFill>
                  <a:srgbClr val="334972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selfi</a:t>
            </a:r>
            <a:endParaRPr lang="ru-KZ" sz="1600" b="1" cap="all" dirty="0">
              <a:solidFill>
                <a:srgbClr val="334972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387C74-AA14-4A5A-9D77-E1D645AF9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314" y="1260970"/>
            <a:ext cx="9813432" cy="403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88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AACAED-3D99-EBB0-4AF4-1B0390300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59"/>
            <a:ext cx="1611313" cy="1289828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0EF78FF-AFCA-50CA-4E93-D6336A262451}"/>
              </a:ext>
            </a:extLst>
          </p:cNvPr>
          <p:cNvCxnSpPr>
            <a:cxnSpLocks/>
          </p:cNvCxnSpPr>
          <p:nvPr/>
        </p:nvCxnSpPr>
        <p:spPr>
          <a:xfrm>
            <a:off x="1476286" y="769905"/>
            <a:ext cx="9215527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">
            <a:extLst>
              <a:ext uri="{FF2B5EF4-FFF2-40B4-BE49-F238E27FC236}">
                <a16:creationId xmlns:a16="http://schemas.microsoft.com/office/drawing/2014/main" id="{16981D59-BEF2-C731-4892-3D67361C7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161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2" name="Rectangle 7">
            <a:extLst>
              <a:ext uri="{FF2B5EF4-FFF2-40B4-BE49-F238E27FC236}">
                <a16:creationId xmlns:a16="http://schemas.microsoft.com/office/drawing/2014/main" id="{A9C41D42-22A7-7297-4FBA-FEF1D3067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340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5DD82089-C13D-6A38-30C7-8487C2E3D9B7}"/>
              </a:ext>
            </a:extLst>
          </p:cNvPr>
          <p:cNvGraphicFramePr/>
          <p:nvPr/>
        </p:nvGraphicFramePr>
        <p:xfrm>
          <a:off x="7037199" y="4767481"/>
          <a:ext cx="817879" cy="820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88AEE4B-7F41-94D9-4969-C2DE66AF7BDC}"/>
              </a:ext>
            </a:extLst>
          </p:cNvPr>
          <p:cNvSpPr txBox="1"/>
          <p:nvPr/>
        </p:nvSpPr>
        <p:spPr>
          <a:xfrm>
            <a:off x="1476286" y="325697"/>
            <a:ext cx="8551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1600" b="1" cap="all" dirty="0">
                <a:solidFill>
                  <a:srgbClr val="334972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Результаты исследования по инструменту </a:t>
            </a:r>
            <a:r>
              <a:rPr lang="en-US" sz="1600" b="1" cap="all" dirty="0" err="1">
                <a:solidFill>
                  <a:srgbClr val="334972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selfi</a:t>
            </a:r>
            <a:endParaRPr lang="ru-KZ" sz="1600" b="1" cap="all" dirty="0">
              <a:solidFill>
                <a:srgbClr val="334972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6731CA-96F0-84A1-9CD1-4CF028557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30" y="1547291"/>
            <a:ext cx="10825655" cy="404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32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AACAED-3D99-EBB0-4AF4-1B0390300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59"/>
            <a:ext cx="1611313" cy="1289828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0EF78FF-AFCA-50CA-4E93-D6336A262451}"/>
              </a:ext>
            </a:extLst>
          </p:cNvPr>
          <p:cNvCxnSpPr>
            <a:cxnSpLocks/>
          </p:cNvCxnSpPr>
          <p:nvPr/>
        </p:nvCxnSpPr>
        <p:spPr>
          <a:xfrm>
            <a:off x="1476286" y="769905"/>
            <a:ext cx="9215527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">
            <a:extLst>
              <a:ext uri="{FF2B5EF4-FFF2-40B4-BE49-F238E27FC236}">
                <a16:creationId xmlns:a16="http://schemas.microsoft.com/office/drawing/2014/main" id="{16981D59-BEF2-C731-4892-3D67361C7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161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2" name="Rectangle 7">
            <a:extLst>
              <a:ext uri="{FF2B5EF4-FFF2-40B4-BE49-F238E27FC236}">
                <a16:creationId xmlns:a16="http://schemas.microsoft.com/office/drawing/2014/main" id="{A9C41D42-22A7-7297-4FBA-FEF1D3067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340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5DD82089-C13D-6A38-30C7-8487C2E3D9B7}"/>
              </a:ext>
            </a:extLst>
          </p:cNvPr>
          <p:cNvGraphicFramePr/>
          <p:nvPr/>
        </p:nvGraphicFramePr>
        <p:xfrm>
          <a:off x="7037199" y="4767481"/>
          <a:ext cx="817879" cy="820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88AEE4B-7F41-94D9-4969-C2DE66AF7BDC}"/>
              </a:ext>
            </a:extLst>
          </p:cNvPr>
          <p:cNvSpPr txBox="1"/>
          <p:nvPr/>
        </p:nvSpPr>
        <p:spPr>
          <a:xfrm>
            <a:off x="1476286" y="325697"/>
            <a:ext cx="8551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1600" b="1" cap="all" dirty="0">
                <a:solidFill>
                  <a:srgbClr val="334972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Результаты исследования по инструменту </a:t>
            </a:r>
            <a:r>
              <a:rPr lang="en-US" sz="1600" b="1" cap="all" dirty="0" err="1">
                <a:solidFill>
                  <a:srgbClr val="334972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selfi</a:t>
            </a:r>
            <a:endParaRPr lang="ru-KZ" sz="1600" b="1" cap="all" dirty="0">
              <a:solidFill>
                <a:srgbClr val="334972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0771F2-62AD-5E6C-178B-9D983B22F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931" y="1870023"/>
            <a:ext cx="10321159" cy="391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6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AACAED-3D99-EBB0-4AF4-1B0390300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59"/>
            <a:ext cx="1611313" cy="1289828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0EF78FF-AFCA-50CA-4E93-D6336A262451}"/>
              </a:ext>
            </a:extLst>
          </p:cNvPr>
          <p:cNvCxnSpPr>
            <a:cxnSpLocks/>
          </p:cNvCxnSpPr>
          <p:nvPr/>
        </p:nvCxnSpPr>
        <p:spPr>
          <a:xfrm>
            <a:off x="1476286" y="769905"/>
            <a:ext cx="9215527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">
            <a:extLst>
              <a:ext uri="{FF2B5EF4-FFF2-40B4-BE49-F238E27FC236}">
                <a16:creationId xmlns:a16="http://schemas.microsoft.com/office/drawing/2014/main" id="{16981D59-BEF2-C731-4892-3D67361C7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161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2" name="Rectangle 7">
            <a:extLst>
              <a:ext uri="{FF2B5EF4-FFF2-40B4-BE49-F238E27FC236}">
                <a16:creationId xmlns:a16="http://schemas.microsoft.com/office/drawing/2014/main" id="{A9C41D42-22A7-7297-4FBA-FEF1D3067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340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5DD82089-C13D-6A38-30C7-8487C2E3D9B7}"/>
              </a:ext>
            </a:extLst>
          </p:cNvPr>
          <p:cNvGraphicFramePr/>
          <p:nvPr/>
        </p:nvGraphicFramePr>
        <p:xfrm>
          <a:off x="7037199" y="4767481"/>
          <a:ext cx="817879" cy="820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88AEE4B-7F41-94D9-4969-C2DE66AF7BDC}"/>
              </a:ext>
            </a:extLst>
          </p:cNvPr>
          <p:cNvSpPr txBox="1"/>
          <p:nvPr/>
        </p:nvSpPr>
        <p:spPr>
          <a:xfrm>
            <a:off x="1476286" y="325697"/>
            <a:ext cx="8551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1600" b="1" cap="all" dirty="0">
                <a:solidFill>
                  <a:srgbClr val="334972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Результаты исследования по инструменту </a:t>
            </a:r>
            <a:r>
              <a:rPr lang="en-US" sz="1600" b="1" cap="all" dirty="0" err="1">
                <a:solidFill>
                  <a:srgbClr val="334972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selfi</a:t>
            </a:r>
            <a:endParaRPr lang="ru-KZ" sz="1600" b="1" cap="all" dirty="0">
              <a:solidFill>
                <a:srgbClr val="334972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CA2289-F4C2-5CC3-44AD-D1CE2D58A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656" y="1407189"/>
            <a:ext cx="10152993" cy="406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57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AACAED-3D99-EBB0-4AF4-1B0390300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59"/>
            <a:ext cx="1611313" cy="1289828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0EF78FF-AFCA-50CA-4E93-D6336A262451}"/>
              </a:ext>
            </a:extLst>
          </p:cNvPr>
          <p:cNvCxnSpPr>
            <a:cxnSpLocks/>
          </p:cNvCxnSpPr>
          <p:nvPr/>
        </p:nvCxnSpPr>
        <p:spPr>
          <a:xfrm>
            <a:off x="1476286" y="769905"/>
            <a:ext cx="9215527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">
            <a:extLst>
              <a:ext uri="{FF2B5EF4-FFF2-40B4-BE49-F238E27FC236}">
                <a16:creationId xmlns:a16="http://schemas.microsoft.com/office/drawing/2014/main" id="{16981D59-BEF2-C731-4892-3D67361C7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161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2" name="Rectangle 7">
            <a:extLst>
              <a:ext uri="{FF2B5EF4-FFF2-40B4-BE49-F238E27FC236}">
                <a16:creationId xmlns:a16="http://schemas.microsoft.com/office/drawing/2014/main" id="{A9C41D42-22A7-7297-4FBA-FEF1D3067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340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5DD82089-C13D-6A38-30C7-8487C2E3D9B7}"/>
              </a:ext>
            </a:extLst>
          </p:cNvPr>
          <p:cNvGraphicFramePr/>
          <p:nvPr/>
        </p:nvGraphicFramePr>
        <p:xfrm>
          <a:off x="7037199" y="4767481"/>
          <a:ext cx="817879" cy="820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88AEE4B-7F41-94D9-4969-C2DE66AF7BDC}"/>
              </a:ext>
            </a:extLst>
          </p:cNvPr>
          <p:cNvSpPr txBox="1"/>
          <p:nvPr/>
        </p:nvSpPr>
        <p:spPr>
          <a:xfrm>
            <a:off x="1476286" y="325697"/>
            <a:ext cx="8551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1600" b="1" cap="all" dirty="0">
                <a:solidFill>
                  <a:srgbClr val="334972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Результаты исследования по инструменту </a:t>
            </a:r>
            <a:r>
              <a:rPr lang="en-US" sz="1600" b="1" cap="all" dirty="0" err="1">
                <a:solidFill>
                  <a:srgbClr val="334972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selfi</a:t>
            </a:r>
            <a:endParaRPr lang="ru-KZ" sz="1600" b="1" cap="all" dirty="0">
              <a:solidFill>
                <a:srgbClr val="334972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C4D420-A539-C457-EF07-7E1893854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286" y="1270058"/>
            <a:ext cx="9328348" cy="378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89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AACAED-3D99-EBB0-4AF4-1B0390300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59"/>
            <a:ext cx="1611313" cy="1289828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0EF78FF-AFCA-50CA-4E93-D6336A262451}"/>
              </a:ext>
            </a:extLst>
          </p:cNvPr>
          <p:cNvCxnSpPr>
            <a:cxnSpLocks/>
          </p:cNvCxnSpPr>
          <p:nvPr/>
        </p:nvCxnSpPr>
        <p:spPr>
          <a:xfrm>
            <a:off x="1476286" y="769905"/>
            <a:ext cx="9215527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">
            <a:extLst>
              <a:ext uri="{FF2B5EF4-FFF2-40B4-BE49-F238E27FC236}">
                <a16:creationId xmlns:a16="http://schemas.microsoft.com/office/drawing/2014/main" id="{16981D59-BEF2-C731-4892-3D67361C7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161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2" name="Rectangle 7">
            <a:extLst>
              <a:ext uri="{FF2B5EF4-FFF2-40B4-BE49-F238E27FC236}">
                <a16:creationId xmlns:a16="http://schemas.microsoft.com/office/drawing/2014/main" id="{A9C41D42-22A7-7297-4FBA-FEF1D3067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340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5DD82089-C13D-6A38-30C7-8487C2E3D9B7}"/>
              </a:ext>
            </a:extLst>
          </p:cNvPr>
          <p:cNvGraphicFramePr/>
          <p:nvPr/>
        </p:nvGraphicFramePr>
        <p:xfrm>
          <a:off x="7037199" y="4767481"/>
          <a:ext cx="817879" cy="820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88AEE4B-7F41-94D9-4969-C2DE66AF7BDC}"/>
              </a:ext>
            </a:extLst>
          </p:cNvPr>
          <p:cNvSpPr txBox="1"/>
          <p:nvPr/>
        </p:nvSpPr>
        <p:spPr>
          <a:xfrm>
            <a:off x="1476286" y="325697"/>
            <a:ext cx="8551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1600" b="1" cap="all" dirty="0">
                <a:solidFill>
                  <a:srgbClr val="334972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Результаты исследования по инструменту </a:t>
            </a:r>
            <a:r>
              <a:rPr lang="en-US" sz="1600" b="1" cap="all" dirty="0" err="1">
                <a:solidFill>
                  <a:srgbClr val="334972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selfi</a:t>
            </a:r>
            <a:endParaRPr lang="ru-KZ" sz="1600" b="1" cap="all" dirty="0">
              <a:solidFill>
                <a:srgbClr val="334972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B00F1A-D39F-5BFB-DD47-CD665E477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807" y="1270059"/>
            <a:ext cx="10352690" cy="423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64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AACAED-3D99-EBB0-4AF4-1B0390300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59"/>
            <a:ext cx="1611313" cy="1289828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0EF78FF-AFCA-50CA-4E93-D6336A262451}"/>
              </a:ext>
            </a:extLst>
          </p:cNvPr>
          <p:cNvCxnSpPr>
            <a:cxnSpLocks/>
          </p:cNvCxnSpPr>
          <p:nvPr/>
        </p:nvCxnSpPr>
        <p:spPr>
          <a:xfrm>
            <a:off x="1476286" y="769905"/>
            <a:ext cx="9215527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">
            <a:extLst>
              <a:ext uri="{FF2B5EF4-FFF2-40B4-BE49-F238E27FC236}">
                <a16:creationId xmlns:a16="http://schemas.microsoft.com/office/drawing/2014/main" id="{16981D59-BEF2-C731-4892-3D67361C7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161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2" name="Rectangle 7">
            <a:extLst>
              <a:ext uri="{FF2B5EF4-FFF2-40B4-BE49-F238E27FC236}">
                <a16:creationId xmlns:a16="http://schemas.microsoft.com/office/drawing/2014/main" id="{A9C41D42-22A7-7297-4FBA-FEF1D3067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340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5DD82089-C13D-6A38-30C7-8487C2E3D9B7}"/>
              </a:ext>
            </a:extLst>
          </p:cNvPr>
          <p:cNvGraphicFramePr/>
          <p:nvPr/>
        </p:nvGraphicFramePr>
        <p:xfrm>
          <a:off x="7037199" y="4767481"/>
          <a:ext cx="817879" cy="820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88AEE4B-7F41-94D9-4969-C2DE66AF7BDC}"/>
              </a:ext>
            </a:extLst>
          </p:cNvPr>
          <p:cNvSpPr txBox="1"/>
          <p:nvPr/>
        </p:nvSpPr>
        <p:spPr>
          <a:xfrm>
            <a:off x="1476286" y="325697"/>
            <a:ext cx="8551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1600" b="1" cap="all" dirty="0">
                <a:solidFill>
                  <a:srgbClr val="334972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Результаты исследования по инструменту </a:t>
            </a:r>
            <a:r>
              <a:rPr lang="en-US" sz="1600" b="1" cap="all" dirty="0" err="1">
                <a:solidFill>
                  <a:srgbClr val="334972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selfi</a:t>
            </a:r>
            <a:endParaRPr lang="ru-KZ" sz="1600" b="1" cap="all" dirty="0">
              <a:solidFill>
                <a:srgbClr val="334972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A72C37-DA86-CB12-73C8-B7C28845D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286" y="1216051"/>
            <a:ext cx="9706721" cy="402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28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AACAED-3D99-EBB0-4AF4-1B0390300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59"/>
            <a:ext cx="1611313" cy="1289828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0EF78FF-AFCA-50CA-4E93-D6336A262451}"/>
              </a:ext>
            </a:extLst>
          </p:cNvPr>
          <p:cNvCxnSpPr>
            <a:cxnSpLocks/>
          </p:cNvCxnSpPr>
          <p:nvPr/>
        </p:nvCxnSpPr>
        <p:spPr>
          <a:xfrm>
            <a:off x="1476286" y="769905"/>
            <a:ext cx="9215527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">
            <a:extLst>
              <a:ext uri="{FF2B5EF4-FFF2-40B4-BE49-F238E27FC236}">
                <a16:creationId xmlns:a16="http://schemas.microsoft.com/office/drawing/2014/main" id="{16981D59-BEF2-C731-4892-3D67361C7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161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2" name="Rectangle 7">
            <a:extLst>
              <a:ext uri="{FF2B5EF4-FFF2-40B4-BE49-F238E27FC236}">
                <a16:creationId xmlns:a16="http://schemas.microsoft.com/office/drawing/2014/main" id="{A9C41D42-22A7-7297-4FBA-FEF1D3067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340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5DD82089-C13D-6A38-30C7-8487C2E3D9B7}"/>
              </a:ext>
            </a:extLst>
          </p:cNvPr>
          <p:cNvGraphicFramePr/>
          <p:nvPr/>
        </p:nvGraphicFramePr>
        <p:xfrm>
          <a:off x="7037199" y="4767481"/>
          <a:ext cx="817879" cy="820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88AEE4B-7F41-94D9-4969-C2DE66AF7BDC}"/>
              </a:ext>
            </a:extLst>
          </p:cNvPr>
          <p:cNvSpPr txBox="1"/>
          <p:nvPr/>
        </p:nvSpPr>
        <p:spPr>
          <a:xfrm>
            <a:off x="1476286" y="325697"/>
            <a:ext cx="8551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1600" b="1" cap="all" dirty="0">
                <a:solidFill>
                  <a:srgbClr val="334972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Результаты исследования по инструменту </a:t>
            </a:r>
            <a:r>
              <a:rPr lang="en-US" sz="1600" b="1" cap="all" dirty="0" err="1">
                <a:solidFill>
                  <a:srgbClr val="334972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selfi</a:t>
            </a:r>
            <a:endParaRPr lang="ru-KZ" sz="1600" b="1" cap="all" dirty="0">
              <a:solidFill>
                <a:srgbClr val="334972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4713CE-5687-ED4D-F42E-7D3EFCCDF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808" y="1110396"/>
            <a:ext cx="10163502" cy="447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90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AACAED-3D99-EBB0-4AF4-1B0390300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59"/>
            <a:ext cx="1611313" cy="1289828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0EF78FF-AFCA-50CA-4E93-D6336A262451}"/>
              </a:ext>
            </a:extLst>
          </p:cNvPr>
          <p:cNvCxnSpPr>
            <a:cxnSpLocks/>
          </p:cNvCxnSpPr>
          <p:nvPr/>
        </p:nvCxnSpPr>
        <p:spPr>
          <a:xfrm>
            <a:off x="1476286" y="769905"/>
            <a:ext cx="9215527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">
            <a:extLst>
              <a:ext uri="{FF2B5EF4-FFF2-40B4-BE49-F238E27FC236}">
                <a16:creationId xmlns:a16="http://schemas.microsoft.com/office/drawing/2014/main" id="{16981D59-BEF2-C731-4892-3D67361C7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161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2" name="Rectangle 7">
            <a:extLst>
              <a:ext uri="{FF2B5EF4-FFF2-40B4-BE49-F238E27FC236}">
                <a16:creationId xmlns:a16="http://schemas.microsoft.com/office/drawing/2014/main" id="{A9C41D42-22A7-7297-4FBA-FEF1D3067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340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5DD82089-C13D-6A38-30C7-8487C2E3D9B7}"/>
              </a:ext>
            </a:extLst>
          </p:cNvPr>
          <p:cNvGraphicFramePr/>
          <p:nvPr/>
        </p:nvGraphicFramePr>
        <p:xfrm>
          <a:off x="7037199" y="4767481"/>
          <a:ext cx="817879" cy="820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88AEE4B-7F41-94D9-4969-C2DE66AF7BDC}"/>
              </a:ext>
            </a:extLst>
          </p:cNvPr>
          <p:cNvSpPr txBox="1"/>
          <p:nvPr/>
        </p:nvSpPr>
        <p:spPr>
          <a:xfrm>
            <a:off x="1476286" y="325697"/>
            <a:ext cx="8551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1600" b="1" cap="all" dirty="0">
                <a:solidFill>
                  <a:srgbClr val="334972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Результаты исследования по инструменту </a:t>
            </a:r>
            <a:r>
              <a:rPr lang="en-US" sz="1600" b="1" cap="all" dirty="0" err="1">
                <a:solidFill>
                  <a:srgbClr val="334972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selfi</a:t>
            </a:r>
            <a:endParaRPr lang="ru-KZ" sz="1600" b="1" cap="all" dirty="0">
              <a:solidFill>
                <a:srgbClr val="334972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9FA446-C3F5-CA92-4238-D383B14B8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360" y="1366623"/>
            <a:ext cx="10552386" cy="445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20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A51F07-2C01-2D9C-1BCB-291D90734214}"/>
              </a:ext>
            </a:extLst>
          </p:cNvPr>
          <p:cNvSpPr txBox="1"/>
          <p:nvPr/>
        </p:nvSpPr>
        <p:spPr>
          <a:xfrm>
            <a:off x="1476286" y="325697"/>
            <a:ext cx="8551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1600" b="1" cap="all" dirty="0">
                <a:solidFill>
                  <a:srgbClr val="334972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ЦИФРОВИЗАЦИЯ ОБРАЗОВАНИЯ</a:t>
            </a:r>
            <a:endParaRPr lang="ru-KZ" sz="1600" b="1" cap="all" dirty="0">
              <a:solidFill>
                <a:srgbClr val="334972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AACAED-3D99-EBB0-4AF4-1B0390300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59"/>
            <a:ext cx="1611313" cy="1289828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0EF78FF-AFCA-50CA-4E93-D6336A262451}"/>
              </a:ext>
            </a:extLst>
          </p:cNvPr>
          <p:cNvCxnSpPr>
            <a:cxnSpLocks/>
          </p:cNvCxnSpPr>
          <p:nvPr/>
        </p:nvCxnSpPr>
        <p:spPr>
          <a:xfrm>
            <a:off x="1476286" y="769905"/>
            <a:ext cx="9215527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07B38C6-B83F-5DB6-A7C4-F48C4A7616CF}"/>
              </a:ext>
            </a:extLst>
          </p:cNvPr>
          <p:cNvSpPr txBox="1">
            <a:spLocks/>
          </p:cNvSpPr>
          <p:nvPr/>
        </p:nvSpPr>
        <p:spPr>
          <a:xfrm>
            <a:off x="6596856" y="325697"/>
            <a:ext cx="3676997" cy="14464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dirty="0">
              <a:solidFill>
                <a:srgbClr val="DA9E32"/>
              </a:solidFill>
              <a:latin typeface="Sitka Small Semibold" pitchFamily="2" charset="0"/>
              <a:cs typeface="Calibri Light" panose="020F03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3341C5-378E-D044-BE51-FE2CCBA18ECA}"/>
              </a:ext>
            </a:extLst>
          </p:cNvPr>
          <p:cNvSpPr txBox="1"/>
          <p:nvPr/>
        </p:nvSpPr>
        <p:spPr>
          <a:xfrm>
            <a:off x="228593" y="1260969"/>
            <a:ext cx="5018038" cy="4190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компетентность в современном мире рассматривается как основа задачи ООН по устойчивому развитию (ЦУР) в отношении качественного, инклюзивного и доступного непрерывного образования для развития непрерывного образования на протяжении всей жизни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CFA0869-A32F-EEE6-E4E9-F2D3F71B99F7}"/>
              </a:ext>
            </a:extLst>
          </p:cNvPr>
          <p:cNvCxnSpPr/>
          <p:nvPr/>
        </p:nvCxnSpPr>
        <p:spPr>
          <a:xfrm>
            <a:off x="6099313" y="869296"/>
            <a:ext cx="0" cy="5899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2">
            <a:extLst>
              <a:ext uri="{FF2B5EF4-FFF2-40B4-BE49-F238E27FC236}">
                <a16:creationId xmlns:a16="http://schemas.microsoft.com/office/drawing/2014/main" id="{254AD498-1E0E-94F7-1FBD-A30D4B93E8A4}"/>
              </a:ext>
            </a:extLst>
          </p:cNvPr>
          <p:cNvSpPr/>
          <p:nvPr/>
        </p:nvSpPr>
        <p:spPr>
          <a:xfrm>
            <a:off x="6388779" y="1260969"/>
            <a:ext cx="5645427" cy="45563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компетентность определяется ЮНЕСКО как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способность безопасно и надлежащим образом получать доступ, управлять, понимать, интегрировать, передавать, оценивать и создавать информацию с помощью цифровых устройств и сетевых технологий для участия в экономической и социальной жизни...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выражается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как сложная система компетенций</a:t>
            </a:r>
          </a:p>
        </p:txBody>
      </p:sp>
    </p:spTree>
    <p:extLst>
      <p:ext uri="{BB962C8B-B14F-4D97-AF65-F5344CB8AC3E}">
        <p14:creationId xmlns:p14="http://schemas.microsoft.com/office/powerpoint/2010/main" val="1166402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A51F07-2C01-2D9C-1BCB-291D90734214}"/>
              </a:ext>
            </a:extLst>
          </p:cNvPr>
          <p:cNvSpPr txBox="1"/>
          <p:nvPr/>
        </p:nvSpPr>
        <p:spPr>
          <a:xfrm>
            <a:off x="1476286" y="325697"/>
            <a:ext cx="8551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1600" b="1" cap="all" dirty="0">
                <a:solidFill>
                  <a:srgbClr val="334972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ЦИФРОВИЗАЦИЯ ОБРАЗОВАНИЯ</a:t>
            </a:r>
            <a:endParaRPr lang="ru-KZ" sz="1600" b="1" cap="all" dirty="0">
              <a:solidFill>
                <a:srgbClr val="334972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AACAED-3D99-EBB0-4AF4-1B0390300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59"/>
            <a:ext cx="1611313" cy="1289828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0EF78FF-AFCA-50CA-4E93-D6336A262451}"/>
              </a:ext>
            </a:extLst>
          </p:cNvPr>
          <p:cNvCxnSpPr>
            <a:cxnSpLocks/>
          </p:cNvCxnSpPr>
          <p:nvPr/>
        </p:nvCxnSpPr>
        <p:spPr>
          <a:xfrm>
            <a:off x="1476286" y="769905"/>
            <a:ext cx="9215527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07B38C6-B83F-5DB6-A7C4-F48C4A7616CF}"/>
              </a:ext>
            </a:extLst>
          </p:cNvPr>
          <p:cNvSpPr txBox="1">
            <a:spLocks/>
          </p:cNvSpPr>
          <p:nvPr/>
        </p:nvSpPr>
        <p:spPr>
          <a:xfrm>
            <a:off x="6596856" y="325697"/>
            <a:ext cx="3676997" cy="14464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dirty="0">
              <a:solidFill>
                <a:srgbClr val="DA9E32"/>
              </a:solidFill>
              <a:latin typeface="Sitka Small Semibold" pitchFamily="2" charset="0"/>
              <a:cs typeface="Calibri Light" panose="020F0302020204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E47438-4D79-6090-7F49-17191640D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56" y="1615525"/>
            <a:ext cx="3769845" cy="41321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854976-B04A-FCFA-8A60-E4E7965B1DFD}"/>
              </a:ext>
            </a:extLst>
          </p:cNvPr>
          <p:cNvSpPr txBox="1"/>
          <p:nvPr/>
        </p:nvSpPr>
        <p:spPr>
          <a:xfrm>
            <a:off x="4496827" y="1396812"/>
            <a:ext cx="7317617" cy="4611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интереса, мотивации обучающихся; 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активизация самостоятельной и познавательной деятельности;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визуальная и интересная передача материала;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 к большому объему информации, в том числе внеучебной;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избавление от бумажной волокиты;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установка обратной связи;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дистанционных технологий;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онлайн-курсов обучения;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индивидуального подхода обучающимся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CA1A53-C1BB-2B53-C008-07BA83CE9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4365" y="-26279"/>
            <a:ext cx="993734" cy="104250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26112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AACAED-3D99-EBB0-4AF4-1B0390300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59"/>
            <a:ext cx="1611313" cy="1289828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0EF78FF-AFCA-50CA-4E93-D6336A262451}"/>
              </a:ext>
            </a:extLst>
          </p:cNvPr>
          <p:cNvCxnSpPr>
            <a:cxnSpLocks/>
          </p:cNvCxnSpPr>
          <p:nvPr/>
        </p:nvCxnSpPr>
        <p:spPr>
          <a:xfrm>
            <a:off x="1476286" y="769905"/>
            <a:ext cx="9215527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Диаграмма 53">
            <a:extLst>
              <a:ext uri="{FF2B5EF4-FFF2-40B4-BE49-F238E27FC236}">
                <a16:creationId xmlns:a16="http://schemas.microsoft.com/office/drawing/2014/main" id="{5CB6451A-E3B6-EF8A-056F-1D9862B1E6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7522331"/>
              </p:ext>
            </p:extLst>
          </p:nvPr>
        </p:nvGraphicFramePr>
        <p:xfrm>
          <a:off x="942758" y="4776826"/>
          <a:ext cx="817879" cy="820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" name="Rectangle 6">
            <a:extLst>
              <a:ext uri="{FF2B5EF4-FFF2-40B4-BE49-F238E27FC236}">
                <a16:creationId xmlns:a16="http://schemas.microsoft.com/office/drawing/2014/main" id="{8BB541B3-83C0-F07C-36C4-B412205C6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75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2" name="Rectangle 7">
            <a:extLst>
              <a:ext uri="{FF2B5EF4-FFF2-40B4-BE49-F238E27FC236}">
                <a16:creationId xmlns:a16="http://schemas.microsoft.com/office/drawing/2014/main" id="{A9C41D42-22A7-7297-4FBA-FEF1D3067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340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5DD82089-C13D-6A38-30C7-8487C2E3D9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1840045"/>
              </p:ext>
            </p:extLst>
          </p:nvPr>
        </p:nvGraphicFramePr>
        <p:xfrm>
          <a:off x="7037199" y="4767481"/>
          <a:ext cx="817879" cy="820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35C0C05-7C96-844B-61E9-90870AE8BAB0}"/>
              </a:ext>
            </a:extLst>
          </p:cNvPr>
          <p:cNvSpPr txBox="1"/>
          <p:nvPr/>
        </p:nvSpPr>
        <p:spPr>
          <a:xfrm>
            <a:off x="1611313" y="213738"/>
            <a:ext cx="6541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b="1" cap="all" dirty="0">
                <a:solidFill>
                  <a:srgbClr val="334972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ПРИОРИТЕТЫ </a:t>
            </a:r>
            <a:r>
              <a:rPr lang="ru-RU" sz="1800" b="1" cap="all" dirty="0">
                <a:solidFill>
                  <a:srgbClr val="334972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ЦИФРОВИЗАЦИИ </a:t>
            </a:r>
            <a:r>
              <a:rPr lang="kk-KZ" sz="1800" b="1" cap="all" dirty="0">
                <a:solidFill>
                  <a:srgbClr val="334972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ОБРАЗОВАНИЯ</a:t>
            </a:r>
            <a:endParaRPr lang="da-DK" sz="1800" b="1" cap="all" dirty="0">
              <a:solidFill>
                <a:srgbClr val="334972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2" name="Text 7">
            <a:extLst>
              <a:ext uri="{FF2B5EF4-FFF2-40B4-BE49-F238E27FC236}">
                <a16:creationId xmlns:a16="http://schemas.microsoft.com/office/drawing/2014/main" id="{FE2D8C34-CF07-AAFA-97C6-3A06C447BBB2}"/>
              </a:ext>
            </a:extLst>
          </p:cNvPr>
          <p:cNvSpPr/>
          <p:nvPr/>
        </p:nvSpPr>
        <p:spPr>
          <a:xfrm>
            <a:off x="4439614" y="1381834"/>
            <a:ext cx="7255519" cy="49126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KZ" sz="2000" b="1" kern="0" spc="-32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Доступ к цифровым образовательным ресурсам</a:t>
            </a:r>
            <a:endParaRPr lang="ru-RU" sz="2000" b="1" kern="0" spc="-32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Source Serif Pro" pitchFamily="34" charset="-122"/>
              <a:cs typeface="Arial" panose="020B0604020202020204" pitchFamily="34" charset="0"/>
            </a:endParaRP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500" b="1" kern="0" spc="-32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Source Serif Pro" pitchFamily="34" charset="-122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KZ" sz="2000" b="1" kern="0" spc="-32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Развитие цифровых навыков у </a:t>
            </a:r>
            <a:r>
              <a:rPr lang="ru-RU" sz="2000" b="1" kern="0" spc="-32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обучающихся </a:t>
            </a:r>
          </a:p>
          <a:p>
            <a:pPr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kern="0" spc="-32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      и</a:t>
            </a:r>
            <a:r>
              <a:rPr lang="ru-KZ" sz="2000" b="1" kern="0" spc="-32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 преподавателей </a:t>
            </a:r>
            <a:endParaRPr lang="ru-RU" sz="2000" b="1" kern="0" spc="-32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Source Serif Pro" pitchFamily="34" charset="-122"/>
              <a:cs typeface="Arial" panose="020B0604020202020204" pitchFamily="34" charset="0"/>
            </a:endParaRPr>
          </a:p>
          <a:p>
            <a:pPr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500" b="1" kern="0" spc="-32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Source Serif Pro" pitchFamily="34" charset="-122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KZ" sz="2000" b="1" kern="0" spc="-32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Обеспечение кибербезопасности</a:t>
            </a:r>
            <a:endParaRPr lang="ru-RU" sz="2000" b="1" kern="0" spc="-32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Source Serif Pro" pitchFamily="34" charset="-122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ru-RU" sz="500" b="1" kern="0" spc="-32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Source Serif Pro" pitchFamily="34" charset="-122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b="1" kern="0" spc="-32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Адаптивное образование</a:t>
            </a:r>
            <a:endParaRPr lang="ru-RU" sz="2000" b="1" kern="0" spc="-32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Source Serif Pro" pitchFamily="34" charset="-122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ru-RU" sz="500" b="1" kern="0" spc="-32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Source Serif Pro" pitchFamily="34" charset="-122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KZ" sz="2000" b="1" kern="0" spc="-32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Создание цифровой образовательной занятости</a:t>
            </a:r>
            <a:endParaRPr lang="ru-RU" sz="2000" b="1" kern="0" spc="-32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Source Serif Pro" pitchFamily="34" charset="-122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ru-RU" sz="500" b="1" kern="0" spc="-32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Source Serif Pro" pitchFamily="34" charset="-122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KZ" sz="2000" b="1" kern="0" spc="-32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Инклюзивность и доступность </a:t>
            </a:r>
            <a:endParaRPr lang="ru-RU" sz="2000" b="1" kern="0" spc="-32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Source Serif Pro" pitchFamily="34" charset="-122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ru-RU" sz="500" b="1" kern="0" spc="-32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Source Serif Pro" pitchFamily="34" charset="-122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KZ" sz="2000" b="1" kern="0" spc="-32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Мониторинг и анализ образовательных данных </a:t>
            </a:r>
            <a:endParaRPr lang="ru-RU" sz="2000" b="1" kern="0" spc="-32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Source Serif Pro" pitchFamily="34" charset="-122"/>
              <a:cs typeface="Arial" panose="020B0604020202020204" pitchFamily="34" charset="0"/>
            </a:endParaRP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500" b="1" kern="0" spc="-32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Source Serif Pro" pitchFamily="34" charset="-122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KZ" sz="2000" b="1" kern="0" spc="-32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Поддержка образовательных практик</a:t>
            </a:r>
            <a:endParaRPr lang="ru-RU" sz="2000" b="1" kern="0" spc="-32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Source Serif Pro" pitchFamily="34" charset="-122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ts val="2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914400" eaLnBrk="1" fontAlgn="auto" latinLnBrk="0" hangingPunct="1">
              <a:lnSpc>
                <a:spcPts val="2001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000" b="1" kern="0" spc="-32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Source Serif Pro" pitchFamily="34" charset="-122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ts val="2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sz="2000" b="1" i="0" u="none" strike="noStrike" kern="0" cap="none" spc="-32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Source Serif Pro" pitchFamily="34" charset="-122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ts val="2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AEB26E-CF66-A41A-B4F1-A2CFAE21DB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11" t="14974" b="5658"/>
          <a:stretch/>
        </p:blipFill>
        <p:spPr>
          <a:xfrm>
            <a:off x="710055" y="1707115"/>
            <a:ext cx="3232692" cy="35161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F29F4A-C44A-21C2-A4FD-7B3B17CE9B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98266" y="0"/>
            <a:ext cx="993734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65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AACAED-3D99-EBB0-4AF4-1B0390300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" y="19337"/>
            <a:ext cx="1611313" cy="1289828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0EF78FF-AFCA-50CA-4E93-D6336A262451}"/>
              </a:ext>
            </a:extLst>
          </p:cNvPr>
          <p:cNvCxnSpPr>
            <a:cxnSpLocks/>
          </p:cNvCxnSpPr>
          <p:nvPr/>
        </p:nvCxnSpPr>
        <p:spPr>
          <a:xfrm>
            <a:off x="1476286" y="769905"/>
            <a:ext cx="9215527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">
            <a:extLst>
              <a:ext uri="{FF2B5EF4-FFF2-40B4-BE49-F238E27FC236}">
                <a16:creationId xmlns:a16="http://schemas.microsoft.com/office/drawing/2014/main" id="{16981D59-BEF2-C731-4892-3D67361C7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161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2" name="Rectangle 7">
            <a:extLst>
              <a:ext uri="{FF2B5EF4-FFF2-40B4-BE49-F238E27FC236}">
                <a16:creationId xmlns:a16="http://schemas.microsoft.com/office/drawing/2014/main" id="{A9C41D42-22A7-7297-4FBA-FEF1D3067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340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5DD82089-C13D-6A38-30C7-8487C2E3D9B7}"/>
              </a:ext>
            </a:extLst>
          </p:cNvPr>
          <p:cNvGraphicFramePr/>
          <p:nvPr/>
        </p:nvGraphicFramePr>
        <p:xfrm>
          <a:off x="7037199" y="4767481"/>
          <a:ext cx="817879" cy="820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88AEE4B-7F41-94D9-4969-C2DE66AF7BDC}"/>
              </a:ext>
            </a:extLst>
          </p:cNvPr>
          <p:cNvSpPr txBox="1"/>
          <p:nvPr/>
        </p:nvSpPr>
        <p:spPr>
          <a:xfrm>
            <a:off x="1476286" y="325697"/>
            <a:ext cx="8551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1600" b="1" cap="all" dirty="0">
                <a:solidFill>
                  <a:srgbClr val="334972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ЦИФРОВИЗАЦИЯ ОБРАЗОВАНИЯ (Технологии)</a:t>
            </a:r>
            <a:endParaRPr lang="ru-KZ" sz="1600" b="1" cap="all" dirty="0">
              <a:solidFill>
                <a:srgbClr val="334972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30ECDC5-ABB7-7520-4765-9034F3A65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8266" y="0"/>
            <a:ext cx="993734" cy="10425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9584BF-5DDF-3C89-7BE4-2FA214E2BD22}"/>
              </a:ext>
            </a:extLst>
          </p:cNvPr>
          <p:cNvSpPr txBox="1"/>
          <p:nvPr/>
        </p:nvSpPr>
        <p:spPr>
          <a:xfrm>
            <a:off x="873879" y="1838841"/>
            <a:ext cx="729590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</a:rPr>
              <a:t> Искусственный интеллект (ИИ) и машинное обучение</a:t>
            </a:r>
          </a:p>
          <a:p>
            <a:endParaRPr lang="ru-RU" sz="500" b="1" kern="0" spc="-39" dirty="0">
              <a:solidFill>
                <a:schemeClr val="accent1">
                  <a:lumMod val="50000"/>
                </a:schemeClr>
              </a:solidFill>
              <a:latin typeface="Source Sans Pro" pitchFamily="34" charset="0"/>
            </a:endParaRPr>
          </a:p>
          <a:p>
            <a:endParaRPr lang="ru-RU" sz="500" b="1" kern="0" spc="-39" dirty="0">
              <a:solidFill>
                <a:schemeClr val="accent1">
                  <a:lumMod val="50000"/>
                </a:schemeClr>
              </a:solidFill>
              <a:latin typeface="Source Sans Pro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</a:rPr>
              <a:t>Дополненная и виртуальная реальность (AR/VR)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500" b="1" kern="0" spc="-39" dirty="0">
              <a:solidFill>
                <a:schemeClr val="accent1">
                  <a:lumMod val="50000"/>
                </a:schemeClr>
              </a:solidFill>
              <a:latin typeface="Source Sans Pro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500" b="1" kern="0" spc="-39" dirty="0">
              <a:solidFill>
                <a:schemeClr val="accent1">
                  <a:lumMod val="50000"/>
                </a:schemeClr>
              </a:solidFill>
              <a:latin typeface="Source Sans Pro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</a:rPr>
              <a:t>Облачные технологии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500" b="1" kern="0" spc="-39" dirty="0">
              <a:solidFill>
                <a:schemeClr val="accent1">
                  <a:lumMod val="50000"/>
                </a:schemeClr>
              </a:solidFill>
              <a:latin typeface="Source Sans Pro" pitchFamily="34" charset="0"/>
            </a:endParaRPr>
          </a:p>
          <a:p>
            <a:endParaRPr lang="ru-RU" sz="500" b="1" kern="0" spc="-39" dirty="0">
              <a:solidFill>
                <a:schemeClr val="accent1">
                  <a:lumMod val="50000"/>
                </a:schemeClr>
              </a:solidFill>
              <a:latin typeface="Source Sans Pro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kern="0" spc="-39" dirty="0" err="1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</a:rPr>
              <a:t>Gaymification</a:t>
            </a:r>
            <a:endParaRPr lang="ru-RU" sz="2000" b="1" kern="0" spc="-39" dirty="0">
              <a:solidFill>
                <a:schemeClr val="accent1">
                  <a:lumMod val="50000"/>
                </a:schemeClr>
              </a:solidFill>
              <a:latin typeface="Source Sans Pro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500" b="1" kern="0" spc="-39" dirty="0">
              <a:solidFill>
                <a:schemeClr val="accent1">
                  <a:lumMod val="50000"/>
                </a:schemeClr>
              </a:solidFill>
              <a:latin typeface="Source Sans Pro" pitchFamily="34" charset="0"/>
            </a:endParaRPr>
          </a:p>
          <a:p>
            <a:endParaRPr lang="ru-RU" sz="500" b="1" kern="0" spc="-39" dirty="0">
              <a:solidFill>
                <a:schemeClr val="accent1">
                  <a:lumMod val="50000"/>
                </a:schemeClr>
              </a:solidFill>
              <a:latin typeface="Source Sans Pro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</a:rPr>
              <a:t>Мобильное обучение (m-</a:t>
            </a:r>
            <a:r>
              <a:rPr lang="ru-RU" sz="2000" b="1" kern="0" spc="-39" dirty="0" err="1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</a:rPr>
              <a:t>learning</a:t>
            </a:r>
            <a:r>
              <a:rPr lang="ru-RU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500" b="1" kern="0" spc="-39" dirty="0">
              <a:solidFill>
                <a:schemeClr val="accent1">
                  <a:lumMod val="50000"/>
                </a:schemeClr>
              </a:solidFill>
              <a:latin typeface="Source Sans Pro" pitchFamily="34" charset="0"/>
            </a:endParaRPr>
          </a:p>
          <a:p>
            <a:endParaRPr lang="ru-RU" sz="500" b="1" kern="0" spc="-39" dirty="0">
              <a:solidFill>
                <a:schemeClr val="accent1">
                  <a:lumMod val="50000"/>
                </a:schemeClr>
              </a:solidFill>
              <a:latin typeface="Source Sans Pro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kern="0" spc="-39" dirty="0" err="1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</a:rPr>
              <a:t>Блокчейн</a:t>
            </a:r>
            <a:endParaRPr lang="ru-RU" sz="2000" b="1" kern="0" spc="-39" dirty="0">
              <a:solidFill>
                <a:schemeClr val="accent1">
                  <a:lumMod val="50000"/>
                </a:schemeClr>
              </a:solidFill>
              <a:latin typeface="Source Sans Pro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500" b="1" kern="0" spc="-39" dirty="0">
              <a:solidFill>
                <a:schemeClr val="accent1">
                  <a:lumMod val="50000"/>
                </a:schemeClr>
              </a:solidFill>
              <a:latin typeface="Source Sans Pro" pitchFamily="34" charset="0"/>
            </a:endParaRPr>
          </a:p>
          <a:p>
            <a:endParaRPr lang="ru-RU" sz="500" b="1" kern="0" spc="-39" dirty="0">
              <a:solidFill>
                <a:schemeClr val="accent1">
                  <a:lumMod val="50000"/>
                </a:schemeClr>
              </a:solidFill>
              <a:latin typeface="Source Sans Pro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</a:rPr>
              <a:t>Онлайн –курсы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500" b="1" kern="0" spc="-39" dirty="0">
              <a:solidFill>
                <a:schemeClr val="accent1">
                  <a:lumMod val="50000"/>
                </a:schemeClr>
              </a:solidFill>
              <a:latin typeface="Source Sans Pro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500" b="1" kern="0" spc="-39" dirty="0">
              <a:solidFill>
                <a:schemeClr val="accent1">
                  <a:lumMod val="50000"/>
                </a:schemeClr>
              </a:solidFill>
              <a:latin typeface="Source Sans Pro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</a:rPr>
              <a:t>Образовательные платформы и экосистемы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500" b="1" kern="0" spc="-39" dirty="0">
              <a:solidFill>
                <a:schemeClr val="accent1">
                  <a:lumMod val="50000"/>
                </a:schemeClr>
              </a:solidFill>
              <a:latin typeface="Source Sans Pro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500" b="1" kern="0" spc="-39" dirty="0">
              <a:solidFill>
                <a:schemeClr val="accent1">
                  <a:lumMod val="50000"/>
                </a:schemeClr>
              </a:solidFill>
              <a:latin typeface="Source Sans Pro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</a:rPr>
              <a:t>Виртуальные лаборатории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EE0E7F-5DEC-2077-BC47-40FFCFB2DDCA}"/>
              </a:ext>
            </a:extLst>
          </p:cNvPr>
          <p:cNvSpPr txBox="1"/>
          <p:nvPr/>
        </p:nvSpPr>
        <p:spPr>
          <a:xfrm>
            <a:off x="1091593" y="1278640"/>
            <a:ext cx="76677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1600" b="1" cap="all" dirty="0">
                <a:solidFill>
                  <a:srgbClr val="334972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Передовые цифровые </a:t>
            </a:r>
            <a:r>
              <a:rPr lang="az-Cyrl-AZ" sz="1600" b="1" cap="all" dirty="0">
                <a:solidFill>
                  <a:srgbClr val="334972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Технологии</a:t>
            </a:r>
            <a:endParaRPr lang="ru-KZ" sz="16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054C97-0AC1-9FFF-DDCA-E9E90B70F2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5078" y="2231583"/>
            <a:ext cx="3463043" cy="319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48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AACAED-3D99-EBB0-4AF4-1B0390300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59"/>
            <a:ext cx="1611313" cy="1289828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0EF78FF-AFCA-50CA-4E93-D6336A262451}"/>
              </a:ext>
            </a:extLst>
          </p:cNvPr>
          <p:cNvCxnSpPr>
            <a:cxnSpLocks/>
          </p:cNvCxnSpPr>
          <p:nvPr/>
        </p:nvCxnSpPr>
        <p:spPr>
          <a:xfrm>
            <a:off x="1476286" y="769905"/>
            <a:ext cx="9215527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">
            <a:extLst>
              <a:ext uri="{FF2B5EF4-FFF2-40B4-BE49-F238E27FC236}">
                <a16:creationId xmlns:a16="http://schemas.microsoft.com/office/drawing/2014/main" id="{16981D59-BEF2-C731-4892-3D67361C7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161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2" name="Rectangle 7">
            <a:extLst>
              <a:ext uri="{FF2B5EF4-FFF2-40B4-BE49-F238E27FC236}">
                <a16:creationId xmlns:a16="http://schemas.microsoft.com/office/drawing/2014/main" id="{A9C41D42-22A7-7297-4FBA-FEF1D3067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340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5DD82089-C13D-6A38-30C7-8487C2E3D9B7}"/>
              </a:ext>
            </a:extLst>
          </p:cNvPr>
          <p:cNvGraphicFramePr/>
          <p:nvPr/>
        </p:nvGraphicFramePr>
        <p:xfrm>
          <a:off x="7037199" y="4767481"/>
          <a:ext cx="817879" cy="820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88AEE4B-7F41-94D9-4969-C2DE66AF7BDC}"/>
              </a:ext>
            </a:extLst>
          </p:cNvPr>
          <p:cNvSpPr txBox="1"/>
          <p:nvPr/>
        </p:nvSpPr>
        <p:spPr>
          <a:xfrm>
            <a:off x="1476286" y="325697"/>
            <a:ext cx="8551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1600" b="1" cap="all" dirty="0">
                <a:solidFill>
                  <a:srgbClr val="334972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ЦИФРОВИЗАЦИЯ ОБРАЗОВАНИЯ</a:t>
            </a:r>
            <a:endParaRPr lang="ru-KZ" sz="1600" b="1" cap="all" dirty="0">
              <a:solidFill>
                <a:srgbClr val="334972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779AEBE0-9D8C-3118-2AD3-34DEE6373F68}"/>
              </a:ext>
            </a:extLst>
          </p:cNvPr>
          <p:cNvSpPr/>
          <p:nvPr/>
        </p:nvSpPr>
        <p:spPr>
          <a:xfrm>
            <a:off x="485330" y="1176023"/>
            <a:ext cx="3049164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marR="0" lvl="0" indent="0" algn="ctr" defTabSz="914400" eaLnBrk="1" fontAlgn="auto" latinLnBrk="0" hangingPunct="1">
              <a:lnSpc>
                <a:spcPts val="3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-39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Преимущества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9" name="Text 8">
            <a:extLst>
              <a:ext uri="{FF2B5EF4-FFF2-40B4-BE49-F238E27FC236}">
                <a16:creationId xmlns:a16="http://schemas.microsoft.com/office/drawing/2014/main" id="{36FB9BAE-46FA-6B91-042C-254A986D0B41}"/>
              </a:ext>
            </a:extLst>
          </p:cNvPr>
          <p:cNvSpPr/>
          <p:nvPr/>
        </p:nvSpPr>
        <p:spPr>
          <a:xfrm>
            <a:off x="469216" y="1925071"/>
            <a:ext cx="5780706" cy="47240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4318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KZ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  <a:ea typeface="Source Sans Pro" pitchFamily="34" charset="-122"/>
              </a:rPr>
              <a:t>Доступность и инклюзивность</a:t>
            </a:r>
          </a:p>
          <a:p>
            <a:pPr marL="4318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KZ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  <a:ea typeface="Source Sans Pro" pitchFamily="34" charset="-122"/>
              </a:rPr>
              <a:t>Персонализация обучения</a:t>
            </a:r>
            <a:endParaRPr lang="ru-RU" sz="2000" b="1" kern="0" spc="-39" dirty="0">
              <a:solidFill>
                <a:schemeClr val="accent1">
                  <a:lumMod val="50000"/>
                </a:schemeClr>
              </a:solidFill>
              <a:latin typeface="Source Sans Pro" pitchFamily="34" charset="0"/>
              <a:ea typeface="Source Sans Pro" pitchFamily="34" charset="-122"/>
            </a:endParaRPr>
          </a:p>
          <a:p>
            <a:pPr marL="4318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KZ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  <a:ea typeface="Source Sans Pro" pitchFamily="34" charset="-122"/>
              </a:rPr>
              <a:t>Гибкость и польза</a:t>
            </a:r>
          </a:p>
          <a:p>
            <a:pPr marL="4318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KZ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  <a:ea typeface="Source Sans Pro" pitchFamily="34" charset="-122"/>
              </a:rPr>
              <a:t>Сокращение затрат</a:t>
            </a:r>
          </a:p>
          <a:p>
            <a:pPr marL="4318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KZ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  <a:ea typeface="Source Sans Pro" pitchFamily="34" charset="-122"/>
              </a:rPr>
              <a:t>Повышение качества образования</a:t>
            </a:r>
          </a:p>
          <a:p>
            <a:pPr marL="4318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KZ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  <a:ea typeface="Source Sans Pro" pitchFamily="34" charset="-122"/>
              </a:rPr>
              <a:t>Развитие цифровых навыков</a:t>
            </a:r>
          </a:p>
          <a:p>
            <a:pPr marL="4318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KZ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  <a:ea typeface="Source Sans Pro" pitchFamily="34" charset="-122"/>
              </a:rPr>
              <a:t>Совместная работа и взаимодействие</a:t>
            </a:r>
          </a:p>
          <a:p>
            <a:pPr marL="4318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KZ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  <a:ea typeface="Source Sans Pro" pitchFamily="34" charset="-122"/>
              </a:rPr>
              <a:t>Повышение мотивации и информативности</a:t>
            </a:r>
          </a:p>
          <a:p>
            <a:pPr marL="431800" indent="-342900">
              <a:buFont typeface="Wingdings" panose="05000000000000000000" pitchFamily="2" charset="2"/>
              <a:buChar char="Ø"/>
            </a:pPr>
            <a:r>
              <a:rPr lang="ru-KZ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  <a:ea typeface="Source Sans Pro" pitchFamily="34" charset="-122"/>
              </a:rPr>
              <a:t>Эффективность управления</a:t>
            </a:r>
            <a:endParaRPr lang="ru-RU" sz="2000" b="1" kern="0" spc="-39" dirty="0">
              <a:solidFill>
                <a:schemeClr val="accent1">
                  <a:lumMod val="50000"/>
                </a:schemeClr>
              </a:solidFill>
              <a:latin typeface="Source Sans Pro" pitchFamily="34" charset="0"/>
              <a:ea typeface="Source Sans Pro" pitchFamily="34" charset="-122"/>
            </a:endParaRPr>
          </a:p>
          <a:p>
            <a:pPr marL="88900"/>
            <a:r>
              <a:rPr lang="ru-RU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  <a:ea typeface="Source Sans Pro" pitchFamily="34" charset="-122"/>
              </a:rPr>
              <a:t>       </a:t>
            </a:r>
            <a:r>
              <a:rPr lang="ru-KZ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  <a:ea typeface="Source Sans Pro" pitchFamily="34" charset="-122"/>
              </a:rPr>
              <a:t>образовательными процессами</a:t>
            </a:r>
          </a:p>
          <a:p>
            <a:pPr marL="4318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KZ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  <a:ea typeface="Source Sans Pro" pitchFamily="34" charset="-122"/>
              </a:rPr>
              <a:t>Экологическая устойчивость</a:t>
            </a:r>
            <a:endParaRPr lang="ru-RU" sz="2000" b="1" kern="0" spc="-39" dirty="0">
              <a:solidFill>
                <a:schemeClr val="accent1">
                  <a:lumMod val="50000"/>
                </a:schemeClr>
              </a:solidFill>
              <a:latin typeface="Source Sans Pro" pitchFamily="34" charset="0"/>
              <a:ea typeface="Source Sans Pro" pitchFamily="34" charset="-122"/>
            </a:endParaRPr>
          </a:p>
          <a:p>
            <a:pPr marL="88900">
              <a:lnSpc>
                <a:spcPct val="107000"/>
              </a:lnSpc>
              <a:spcAft>
                <a:spcPts val="800"/>
              </a:spcAft>
            </a:pPr>
            <a:endParaRPr lang="ru-KZ" sz="2000" b="1" kern="0" spc="-39" dirty="0">
              <a:solidFill>
                <a:schemeClr val="accent1">
                  <a:lumMod val="50000"/>
                </a:schemeClr>
              </a:solidFill>
              <a:latin typeface="Source Sans Pro" pitchFamily="34" charset="0"/>
              <a:ea typeface="Source Sans Pro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CA121C86-BFEC-92FC-20CE-C6FBAFF2268D}"/>
              </a:ext>
            </a:extLst>
          </p:cNvPr>
          <p:cNvSpPr/>
          <p:nvPr/>
        </p:nvSpPr>
        <p:spPr>
          <a:xfrm>
            <a:off x="8436076" y="1172826"/>
            <a:ext cx="1769807" cy="4767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marR="0" lvl="0" indent="0" algn="ctr" defTabSz="914400" eaLnBrk="1" fontAlgn="auto" latinLnBrk="0" hangingPunct="1">
              <a:lnSpc>
                <a:spcPts val="3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  <a:ea typeface="Source Sans Pro" pitchFamily="34" charset="-122"/>
              </a:rPr>
              <a:t>Недостатки</a:t>
            </a: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56DC40C8-8C1A-8EB8-DFF9-6103D0E1C994}"/>
              </a:ext>
            </a:extLst>
          </p:cNvPr>
          <p:cNvSpPr/>
          <p:nvPr/>
        </p:nvSpPr>
        <p:spPr>
          <a:xfrm>
            <a:off x="6130413" y="1925071"/>
            <a:ext cx="5780706" cy="47240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176213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KZ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  <a:ea typeface="Source Sans Pro" pitchFamily="34" charset="-122"/>
              </a:rPr>
              <a:t>Цифровое письмо</a:t>
            </a:r>
          </a:p>
          <a:p>
            <a:pPr marL="176213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KZ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  <a:ea typeface="Source Sans Pro" pitchFamily="34" charset="-122"/>
              </a:rPr>
              <a:t>Отсутствие личного общения</a:t>
            </a:r>
          </a:p>
          <a:p>
            <a:pPr marL="176213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KZ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  <a:ea typeface="Source Sans Pro" pitchFamily="34" charset="-122"/>
              </a:rPr>
              <a:t>Сложность с мотивацией и самоорганизацией</a:t>
            </a:r>
          </a:p>
          <a:p>
            <a:pPr marL="176213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KZ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  <a:ea typeface="Source Sans Pro" pitchFamily="34" charset="-122"/>
              </a:rPr>
              <a:t>Качество образовательного контента</a:t>
            </a:r>
          </a:p>
          <a:p>
            <a:pPr marL="176213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KZ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  <a:ea typeface="Source Sans Pro" pitchFamily="34" charset="-122"/>
              </a:rPr>
              <a:t>Кибербезопасность и защита данных</a:t>
            </a:r>
          </a:p>
          <a:p>
            <a:pPr marL="176213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KZ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  <a:ea typeface="Source Sans Pro" pitchFamily="34" charset="-122"/>
              </a:rPr>
              <a:t>Проблемы с физическим здоровьем</a:t>
            </a:r>
            <a:endParaRPr lang="ru-RU" sz="2000" b="1" kern="0" spc="-39" dirty="0">
              <a:solidFill>
                <a:schemeClr val="accent1">
                  <a:lumMod val="50000"/>
                </a:schemeClr>
              </a:solidFill>
              <a:latin typeface="Source Sans Pro" pitchFamily="34" charset="0"/>
              <a:ea typeface="Source Sans Pro" pitchFamily="34" charset="-122"/>
            </a:endParaRPr>
          </a:p>
          <a:p>
            <a:pPr marL="176213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KZ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  <a:ea typeface="Source Sans Pro" pitchFamily="34" charset="-122"/>
              </a:rPr>
              <a:t>Проблемы с технической поддержкой</a:t>
            </a:r>
          </a:p>
          <a:p>
            <a:pPr marL="176213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KZ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  <a:ea typeface="Source Sans Pro" pitchFamily="34" charset="-122"/>
              </a:rPr>
              <a:t>Переоценка технологий</a:t>
            </a:r>
          </a:p>
          <a:p>
            <a:pPr marL="176213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KZ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  <a:ea typeface="Source Sans Pro" pitchFamily="34" charset="-122"/>
              </a:rPr>
              <a:t>Этика и корректность содержания</a:t>
            </a:r>
          </a:p>
          <a:p>
            <a:pPr marL="176213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KZ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  <a:ea typeface="Source Sans Pro" pitchFamily="34" charset="-122"/>
              </a:rPr>
              <a:t>Сопротивление изменениям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30ECDC5-ABB7-7520-4765-9034F3A65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8266" y="0"/>
            <a:ext cx="993734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13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A51F07-2C01-2D9C-1BCB-291D90734214}"/>
              </a:ext>
            </a:extLst>
          </p:cNvPr>
          <p:cNvSpPr txBox="1"/>
          <p:nvPr/>
        </p:nvSpPr>
        <p:spPr>
          <a:xfrm>
            <a:off x="1611313" y="278842"/>
            <a:ext cx="8551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k-KZ"/>
            </a:defPPr>
            <a:lvl1pPr>
              <a:defRPr sz="1600" b="1" cap="all">
                <a:solidFill>
                  <a:srgbClr val="334972"/>
                </a:solidFill>
                <a:latin typeface="Montserrat" panose="00000500000000000000" pitchFamily="2" charset="-52"/>
                <a:cs typeface="Arial" panose="020B0604020202020204" pitchFamily="34" charset="0"/>
              </a:defRPr>
            </a:lvl1pPr>
          </a:lstStyle>
          <a:p>
            <a:r>
              <a:rPr lang="ru-KZ" dirty="0"/>
              <a:t>Selfie for TEACHERS</a:t>
            </a:r>
            <a:r>
              <a:rPr lang="en-US" dirty="0"/>
              <a:t> </a:t>
            </a: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AACAED-3D99-EBB0-4AF4-1B0390300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59"/>
            <a:ext cx="1611313" cy="1289828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0EF78FF-AFCA-50CA-4E93-D6336A262451}"/>
              </a:ext>
            </a:extLst>
          </p:cNvPr>
          <p:cNvCxnSpPr>
            <a:cxnSpLocks/>
          </p:cNvCxnSpPr>
          <p:nvPr/>
        </p:nvCxnSpPr>
        <p:spPr>
          <a:xfrm>
            <a:off x="1476286" y="769905"/>
            <a:ext cx="9215527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07B38C6-B83F-5DB6-A7C4-F48C4A7616CF}"/>
              </a:ext>
            </a:extLst>
          </p:cNvPr>
          <p:cNvSpPr txBox="1">
            <a:spLocks/>
          </p:cNvSpPr>
          <p:nvPr/>
        </p:nvSpPr>
        <p:spPr>
          <a:xfrm>
            <a:off x="6596856" y="325697"/>
            <a:ext cx="3676997" cy="14464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dirty="0">
              <a:solidFill>
                <a:srgbClr val="DA9E32"/>
              </a:solidFill>
              <a:latin typeface="Sitka Small Semibold" pitchFamily="2" charset="0"/>
              <a:cs typeface="Calibri Light" panose="020F03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40284E-1539-A102-402D-8B61DECD4898}"/>
              </a:ext>
            </a:extLst>
          </p:cNvPr>
          <p:cNvSpPr txBox="1"/>
          <p:nvPr/>
        </p:nvSpPr>
        <p:spPr>
          <a:xfrm>
            <a:off x="966606" y="1307824"/>
            <a:ext cx="10234885" cy="4417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>
              <a:lnSpc>
                <a:spcPct val="107000"/>
              </a:lnSpc>
              <a:spcAft>
                <a:spcPts val="800"/>
              </a:spcAft>
            </a:pPr>
            <a:r>
              <a:rPr lang="ru-KZ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  <a:ea typeface="Source Sans Pro" pitchFamily="34" charset="-122"/>
              </a:rPr>
              <a:t>Selfie for TEACHERS</a:t>
            </a:r>
            <a:r>
              <a:rPr lang="en-US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  <a:ea typeface="Source Sans Pro" pitchFamily="34" charset="-122"/>
              </a:rPr>
              <a:t> </a:t>
            </a:r>
            <a:r>
              <a:rPr lang="ru-KZ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  <a:ea typeface="Source Sans Pro" pitchFamily="34" charset="-122"/>
              </a:rPr>
              <a:t>-</a:t>
            </a:r>
            <a:r>
              <a:rPr lang="en-US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  <a:ea typeface="Source Sans Pro" pitchFamily="34" charset="-122"/>
              </a:rPr>
              <a:t> </a:t>
            </a:r>
            <a:r>
              <a:rPr lang="ru-KZ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  <a:ea typeface="Source Sans Pro" pitchFamily="34" charset="-122"/>
              </a:rPr>
              <a:t>инструмент мониторинга для поддержки формирования цифровой компетентности педагогов </a:t>
            </a:r>
            <a:r>
              <a:rPr lang="ru-RU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  <a:ea typeface="Source Sans Pro" pitchFamily="34" charset="-122"/>
              </a:rPr>
              <a:t>среднего образования:</a:t>
            </a:r>
          </a:p>
          <a:p>
            <a:pPr marL="4318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KZ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  <a:ea typeface="Source Sans Pro" pitchFamily="34" charset="-122"/>
              </a:rPr>
              <a:t>самостоятельно оценивать свои цифровые компетенции</a:t>
            </a:r>
            <a:r>
              <a:rPr lang="ru-RU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  <a:ea typeface="Source Sans Pro" pitchFamily="34" charset="-122"/>
              </a:rPr>
              <a:t>;</a:t>
            </a:r>
          </a:p>
          <a:p>
            <a:pPr marL="4318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  <a:ea typeface="Source Sans Pro" pitchFamily="34" charset="-122"/>
              </a:rPr>
              <a:t>выявляет </a:t>
            </a:r>
            <a:r>
              <a:rPr lang="ru-KZ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  <a:ea typeface="Source Sans Pro" pitchFamily="34" charset="-122"/>
              </a:rPr>
              <a:t>сильные и слабые стороны</a:t>
            </a:r>
            <a:r>
              <a:rPr lang="ru-RU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  <a:ea typeface="Source Sans Pro" pitchFamily="34" charset="-122"/>
              </a:rPr>
              <a:t>;</a:t>
            </a:r>
          </a:p>
          <a:p>
            <a:pPr marL="4318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  <a:ea typeface="Source Sans Pro" pitchFamily="34" charset="-122"/>
              </a:rPr>
              <a:t>обратная </a:t>
            </a:r>
            <a:r>
              <a:rPr lang="ru-KZ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  <a:ea typeface="Source Sans Pro" pitchFamily="34" charset="-122"/>
              </a:rPr>
              <a:t>связ</a:t>
            </a:r>
            <a:r>
              <a:rPr lang="ru-RU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  <a:ea typeface="Source Sans Pro" pitchFamily="34" charset="-122"/>
              </a:rPr>
              <a:t>ь</a:t>
            </a:r>
            <a:r>
              <a:rPr lang="ru-KZ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  <a:ea typeface="Source Sans Pro" pitchFamily="34" charset="-122"/>
              </a:rPr>
              <a:t> </a:t>
            </a:r>
            <a:r>
              <a:rPr lang="ru-RU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  <a:ea typeface="Source Sans Pro" pitchFamily="34" charset="-122"/>
              </a:rPr>
              <a:t>дает возможность</a:t>
            </a:r>
            <a:r>
              <a:rPr lang="ru-KZ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  <a:ea typeface="Source Sans Pro" pitchFamily="34" charset="-122"/>
              </a:rPr>
              <a:t> планировать дальнейшее развитие своих цифровых компетенций</a:t>
            </a:r>
            <a:r>
              <a:rPr lang="ru-RU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  <a:ea typeface="Source Sans Pro" pitchFamily="34" charset="-122"/>
              </a:rPr>
              <a:t>;</a:t>
            </a:r>
          </a:p>
          <a:p>
            <a:pPr marL="4318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az-Cyrl-AZ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  <a:ea typeface="Source Sans Pro" pitchFamily="34" charset="-122"/>
              </a:rPr>
              <a:t>р</a:t>
            </a:r>
            <a:r>
              <a:rPr lang="ru-KZ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  <a:ea typeface="Source Sans Pro" pitchFamily="34" charset="-122"/>
              </a:rPr>
              <a:t>результаты</a:t>
            </a:r>
            <a:r>
              <a:rPr lang="ru-RU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  <a:ea typeface="Source Sans Pro" pitchFamily="34" charset="-122"/>
              </a:rPr>
              <a:t> дают возможность</a:t>
            </a:r>
            <a:r>
              <a:rPr lang="ru-KZ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  <a:ea typeface="Source Sans Pro" pitchFamily="34" charset="-122"/>
              </a:rPr>
              <a:t> </a:t>
            </a:r>
            <a:r>
              <a:rPr lang="ru-RU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  <a:ea typeface="Source Sans Pro" pitchFamily="34" charset="-122"/>
              </a:rPr>
              <a:t>планировать </a:t>
            </a:r>
            <a:r>
              <a:rPr lang="ru-KZ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  <a:ea typeface="Source Sans Pro" pitchFamily="34" charset="-122"/>
              </a:rPr>
              <a:t>программ</a:t>
            </a:r>
            <a:r>
              <a:rPr lang="ru-RU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  <a:ea typeface="Source Sans Pro" pitchFamily="34" charset="-122"/>
              </a:rPr>
              <a:t>ы</a:t>
            </a:r>
            <a:r>
              <a:rPr lang="ru-KZ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  <a:ea typeface="Source Sans Pro" pitchFamily="34" charset="-122"/>
              </a:rPr>
              <a:t> профессионального развития педагогов.</a:t>
            </a:r>
            <a:endParaRPr lang="ru-RU" sz="2000" b="1" kern="0" spc="-39" dirty="0">
              <a:solidFill>
                <a:schemeClr val="accent1">
                  <a:lumMod val="50000"/>
                </a:schemeClr>
              </a:solidFill>
              <a:latin typeface="Source Sans Pro" pitchFamily="34" charset="0"/>
              <a:ea typeface="Source Sans Pro" pitchFamily="34" charset="-122"/>
            </a:endParaRPr>
          </a:p>
          <a:p>
            <a:pPr marL="4318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ru-RU" sz="2000" b="1" kern="0" spc="-39" dirty="0">
              <a:solidFill>
                <a:schemeClr val="accent1">
                  <a:lumMod val="50000"/>
                </a:schemeClr>
              </a:solidFill>
              <a:latin typeface="Source Sans Pro" pitchFamily="34" charset="0"/>
              <a:ea typeface="Source Sans Pro" pitchFamily="34" charset="-122"/>
            </a:endParaRPr>
          </a:p>
          <a:p>
            <a:pPr marL="88900">
              <a:lnSpc>
                <a:spcPct val="107000"/>
              </a:lnSpc>
              <a:spcAft>
                <a:spcPts val="800"/>
              </a:spcAft>
            </a:pPr>
            <a:r>
              <a:rPr lang="ru-KZ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  <a:ea typeface="Source Sans Pro" pitchFamily="34" charset="-122"/>
              </a:rPr>
              <a:t>Инструмент доступен для педагогов в Европе и за ее пределами в режиме онлайн</a:t>
            </a:r>
            <a:endParaRPr lang="ru-RU" sz="2000" b="1" kern="0" spc="-39" dirty="0">
              <a:solidFill>
                <a:schemeClr val="accent1">
                  <a:lumMod val="50000"/>
                </a:schemeClr>
              </a:solidFill>
              <a:latin typeface="Source Sans Pro" pitchFamily="34" charset="0"/>
              <a:ea typeface="Source Sans Pro" pitchFamily="34" charset="-122"/>
            </a:endParaRPr>
          </a:p>
          <a:p>
            <a:pPr marL="88900">
              <a:lnSpc>
                <a:spcPct val="107000"/>
              </a:lnSpc>
              <a:spcAft>
                <a:spcPts val="800"/>
              </a:spcAft>
            </a:pPr>
            <a:r>
              <a:rPr lang="ru-KZ" sz="2000" b="1" kern="0" spc="-39" dirty="0">
                <a:solidFill>
                  <a:schemeClr val="accent1">
                    <a:lumMod val="50000"/>
                  </a:schemeClr>
                </a:solidFill>
                <a:latin typeface="Source Sans Pro" pitchFamily="34" charset="0"/>
                <a:ea typeface="Source Sans Pro" pitchFamily="34" charset="-122"/>
              </a:rPr>
              <a:t> на 29 языках.</a:t>
            </a:r>
          </a:p>
        </p:txBody>
      </p:sp>
    </p:spTree>
    <p:extLst>
      <p:ext uri="{BB962C8B-B14F-4D97-AF65-F5344CB8AC3E}">
        <p14:creationId xmlns:p14="http://schemas.microsoft.com/office/powerpoint/2010/main" val="153215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AACAED-3D99-EBB0-4AF4-1B0390300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59"/>
            <a:ext cx="1611313" cy="1289828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0EF78FF-AFCA-50CA-4E93-D6336A262451}"/>
              </a:ext>
            </a:extLst>
          </p:cNvPr>
          <p:cNvCxnSpPr>
            <a:cxnSpLocks/>
          </p:cNvCxnSpPr>
          <p:nvPr/>
        </p:nvCxnSpPr>
        <p:spPr>
          <a:xfrm>
            <a:off x="1476286" y="769905"/>
            <a:ext cx="9215527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">
            <a:extLst>
              <a:ext uri="{FF2B5EF4-FFF2-40B4-BE49-F238E27FC236}">
                <a16:creationId xmlns:a16="http://schemas.microsoft.com/office/drawing/2014/main" id="{16981D59-BEF2-C731-4892-3D67361C7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161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2" name="Rectangle 7">
            <a:extLst>
              <a:ext uri="{FF2B5EF4-FFF2-40B4-BE49-F238E27FC236}">
                <a16:creationId xmlns:a16="http://schemas.microsoft.com/office/drawing/2014/main" id="{A9C41D42-22A7-7297-4FBA-FEF1D3067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340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5DD82089-C13D-6A38-30C7-8487C2E3D9B7}"/>
              </a:ext>
            </a:extLst>
          </p:cNvPr>
          <p:cNvGraphicFramePr/>
          <p:nvPr/>
        </p:nvGraphicFramePr>
        <p:xfrm>
          <a:off x="7037199" y="4767481"/>
          <a:ext cx="817879" cy="820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88AEE4B-7F41-94D9-4969-C2DE66AF7BDC}"/>
              </a:ext>
            </a:extLst>
          </p:cNvPr>
          <p:cNvSpPr txBox="1"/>
          <p:nvPr/>
        </p:nvSpPr>
        <p:spPr>
          <a:xfrm>
            <a:off x="1476286" y="325697"/>
            <a:ext cx="8551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1600" b="1" cap="all" dirty="0">
                <a:solidFill>
                  <a:srgbClr val="334972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Результаты исследования по инструменту </a:t>
            </a:r>
            <a:r>
              <a:rPr lang="en-US" sz="1600" b="1" cap="all" dirty="0" err="1">
                <a:solidFill>
                  <a:srgbClr val="334972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selfi</a:t>
            </a:r>
            <a:endParaRPr lang="ru-KZ" sz="1600" b="1" cap="all" dirty="0">
              <a:solidFill>
                <a:srgbClr val="334972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E255455-284A-B08C-B476-0D8AE1EEA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78" y="1270058"/>
            <a:ext cx="11999844" cy="558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71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AACAED-3D99-EBB0-4AF4-1B0390300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59"/>
            <a:ext cx="1611313" cy="1289828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0EF78FF-AFCA-50CA-4E93-D6336A262451}"/>
              </a:ext>
            </a:extLst>
          </p:cNvPr>
          <p:cNvCxnSpPr>
            <a:cxnSpLocks/>
          </p:cNvCxnSpPr>
          <p:nvPr/>
        </p:nvCxnSpPr>
        <p:spPr>
          <a:xfrm>
            <a:off x="1476286" y="769905"/>
            <a:ext cx="9215527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">
            <a:extLst>
              <a:ext uri="{FF2B5EF4-FFF2-40B4-BE49-F238E27FC236}">
                <a16:creationId xmlns:a16="http://schemas.microsoft.com/office/drawing/2014/main" id="{16981D59-BEF2-C731-4892-3D67361C7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161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2" name="Rectangle 7">
            <a:extLst>
              <a:ext uri="{FF2B5EF4-FFF2-40B4-BE49-F238E27FC236}">
                <a16:creationId xmlns:a16="http://schemas.microsoft.com/office/drawing/2014/main" id="{A9C41D42-22A7-7297-4FBA-FEF1D3067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340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5DD82089-C13D-6A38-30C7-8487C2E3D9B7}"/>
              </a:ext>
            </a:extLst>
          </p:cNvPr>
          <p:cNvGraphicFramePr/>
          <p:nvPr/>
        </p:nvGraphicFramePr>
        <p:xfrm>
          <a:off x="7037199" y="4767481"/>
          <a:ext cx="817879" cy="820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88AEE4B-7F41-94D9-4969-C2DE66AF7BDC}"/>
              </a:ext>
            </a:extLst>
          </p:cNvPr>
          <p:cNvSpPr txBox="1"/>
          <p:nvPr/>
        </p:nvSpPr>
        <p:spPr>
          <a:xfrm>
            <a:off x="1476286" y="325697"/>
            <a:ext cx="8551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1600" b="1" cap="all" dirty="0">
                <a:solidFill>
                  <a:srgbClr val="334972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Результаты исследования по инструменту </a:t>
            </a:r>
            <a:r>
              <a:rPr lang="en-US" sz="1600" b="1" cap="all" dirty="0" err="1">
                <a:solidFill>
                  <a:srgbClr val="334972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selfi</a:t>
            </a:r>
            <a:endParaRPr lang="ru-KZ" sz="1600" b="1" cap="all" dirty="0">
              <a:solidFill>
                <a:srgbClr val="334972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DDDE77-10EA-F5AD-FD12-B51A5814B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376" y="1018807"/>
            <a:ext cx="11522374" cy="549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627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5128</TotalTime>
  <Words>444</Words>
  <Application>Microsoft Office PowerPoint</Application>
  <PresentationFormat>Широкоэкранный</PresentationFormat>
  <Paragraphs>113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Montserrat</vt:lpstr>
      <vt:lpstr>Sitka Small Semibold</vt:lpstr>
      <vt:lpstr>Source Sans Pro</vt:lpstr>
      <vt:lpstr>Source Serif Pro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Мониторинг және PR орталығы</dc:creator>
  <cp:lastModifiedBy>Жанат  Раймбекова</cp:lastModifiedBy>
  <cp:revision>84</cp:revision>
  <cp:lastPrinted>2024-08-15T06:14:34Z</cp:lastPrinted>
  <dcterms:created xsi:type="dcterms:W3CDTF">2022-08-02T06:20:18Z</dcterms:created>
  <dcterms:modified xsi:type="dcterms:W3CDTF">2024-08-15T06:23:39Z</dcterms:modified>
</cp:coreProperties>
</file>