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46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6" name="Text 1"/>
          <p:cNvSpPr/>
          <p:nvPr/>
        </p:nvSpPr>
        <p:spPr>
          <a:xfrm>
            <a:off x="6350437" y="1135142"/>
            <a:ext cx="7415927" cy="2904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Цифровая этика в образовании: как ИИ меняет подходы к обучению</a:t>
            </a:r>
            <a:endParaRPr lang="en-US" sz="4574" dirty="0"/>
          </a:p>
        </p:txBody>
      </p:sp>
      <p:sp>
        <p:nvSpPr>
          <p:cNvPr id="7" name="Text 2"/>
          <p:cNvSpPr/>
          <p:nvPr/>
        </p:nvSpPr>
        <p:spPr>
          <a:xfrm>
            <a:off x="6350437" y="4409599"/>
            <a:ext cx="7415927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Современные технологии стремительно меняют образовательную среду, и искусственный интеллект (ИИ) занимает в этом процессе центральное место. Однако, с развитием технологий возникает необходимость осмысления этических вопросов, которые требуют нашего внимания и осознанного подхода.</a:t>
            </a:r>
            <a:endParaRPr lang="en-US" sz="1944" dirty="0"/>
          </a:p>
        </p:txBody>
      </p:sp>
      <p:sp>
        <p:nvSpPr>
          <p:cNvPr id="8" name="Shape 3"/>
          <p:cNvSpPr/>
          <p:nvPr/>
        </p:nvSpPr>
        <p:spPr>
          <a:xfrm>
            <a:off x="6350437" y="6680954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10" name="Text 4"/>
          <p:cNvSpPr/>
          <p:nvPr/>
        </p:nvSpPr>
        <p:spPr>
          <a:xfrm>
            <a:off x="9375248" y="6881934"/>
            <a:ext cx="2636877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02"/>
              </a:lnSpc>
              <a:buNone/>
            </a:pPr>
            <a:r>
              <a:rPr lang="ru-RU" sz="2430" b="1" i="1" dirty="0" err="1"/>
              <a:t>Нургожина</a:t>
            </a:r>
            <a:r>
              <a:rPr lang="ru-RU" sz="2430" b="1" i="1" dirty="0"/>
              <a:t> Асель </a:t>
            </a:r>
            <a:r>
              <a:rPr lang="ru-RU" sz="2430" b="1" i="1" dirty="0" err="1"/>
              <a:t>Талгатбековна</a:t>
            </a:r>
            <a:endParaRPr lang="en-US" sz="2430" b="1" i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E1F695-6002-4B49-A0BD-9736BAC522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31" r="11661"/>
          <a:stretch/>
        </p:blipFill>
        <p:spPr>
          <a:xfrm>
            <a:off x="0" y="-75485"/>
            <a:ext cx="5654356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68693" y="1842016"/>
            <a:ext cx="627137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Роль ИИ в образовании</a:t>
            </a:r>
            <a:endParaRPr lang="en-US" sz="4574" dirty="0"/>
          </a:p>
        </p:txBody>
      </p:sp>
      <p:sp>
        <p:nvSpPr>
          <p:cNvPr id="5" name="Text 2"/>
          <p:cNvSpPr/>
          <p:nvPr/>
        </p:nvSpPr>
        <p:spPr>
          <a:xfrm>
            <a:off x="968693" y="3185160"/>
            <a:ext cx="2939058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Адаптивные системы</a:t>
            </a:r>
            <a:endParaRPr lang="en-US" sz="2287" dirty="0"/>
          </a:p>
        </p:txBody>
      </p:sp>
      <p:sp>
        <p:nvSpPr>
          <p:cNvPr id="6" name="Text 3"/>
          <p:cNvSpPr/>
          <p:nvPr/>
        </p:nvSpPr>
        <p:spPr>
          <a:xfrm>
            <a:off x="968693" y="3795117"/>
            <a:ext cx="382893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Адаптивные системы помогают создать более индивидуализированный подход к обучению, учитывая потребности и уровень подготовки каждого ученика.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407462" y="3185160"/>
            <a:ext cx="3828931" cy="7262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Автоматизированные оценочные инструменты</a:t>
            </a:r>
            <a:endParaRPr lang="en-US" sz="2287" dirty="0"/>
          </a:p>
        </p:txBody>
      </p:sp>
      <p:sp>
        <p:nvSpPr>
          <p:cNvPr id="8" name="Text 5"/>
          <p:cNvSpPr/>
          <p:nvPr/>
        </p:nvSpPr>
        <p:spPr>
          <a:xfrm>
            <a:off x="5407462" y="4158258"/>
            <a:ext cx="382893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Автоматизированные оценочные инструменты позволяют быстро и объективно оценивать знания учащихся.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46231" y="3185160"/>
            <a:ext cx="3828931" cy="7262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Персонализированные учебные материалы</a:t>
            </a:r>
            <a:endParaRPr lang="en-US" sz="2287" dirty="0"/>
          </a:p>
        </p:txBody>
      </p:sp>
      <p:sp>
        <p:nvSpPr>
          <p:cNvPr id="10" name="Text 7"/>
          <p:cNvSpPr/>
          <p:nvPr/>
        </p:nvSpPr>
        <p:spPr>
          <a:xfrm>
            <a:off x="9846231" y="4158258"/>
            <a:ext cx="382893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Персонализированные учебные материалы, созданные с помощью ИИ, помогают учащимся усваивать информацию в соответствии с их индивидуальными особенностями.</a:t>
            </a:r>
            <a:endParaRPr lang="en-US" sz="1944" dirty="0"/>
          </a:p>
        </p:txBody>
      </p:sp>
      <p:pic>
        <p:nvPicPr>
          <p:cNvPr id="6146" name="Picture 2" descr="Искусственный интеллект в образовании: новые горизонты обучения | AI  Explained: Магия Искусственного Интеллекта | Дзен">
            <a:extLst>
              <a:ext uri="{FF2B5EF4-FFF2-40B4-BE49-F238E27FC236}">
                <a16:creationId xmlns:a16="http://schemas.microsoft.com/office/drawing/2014/main" id="{B2389AEA-996E-49B8-91EA-7E631E13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501" y="102590"/>
            <a:ext cx="2979980" cy="29799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198156" y="1047750"/>
            <a:ext cx="7720489" cy="11961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10"/>
              </a:lnSpc>
              <a:buNone/>
            </a:pPr>
            <a:r>
              <a:rPr lang="en-US" sz="3768" b="1" kern="0" spc="-75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Этические вопросы использования ИИ</a:t>
            </a:r>
            <a:endParaRPr lang="en-US" sz="3768" dirty="0"/>
          </a:p>
        </p:txBody>
      </p:sp>
      <p:sp>
        <p:nvSpPr>
          <p:cNvPr id="7" name="Shape 2"/>
          <p:cNvSpPr/>
          <p:nvPr/>
        </p:nvSpPr>
        <p:spPr>
          <a:xfrm>
            <a:off x="6198156" y="2777609"/>
            <a:ext cx="457557" cy="457557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6355080" y="2862739"/>
            <a:ext cx="143589" cy="2871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61"/>
              </a:lnSpc>
              <a:buNone/>
            </a:pPr>
            <a:r>
              <a:rPr lang="en-US" sz="2261" b="1" kern="0" spc="-4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2261" dirty="0"/>
          </a:p>
        </p:txBody>
      </p:sp>
      <p:sp>
        <p:nvSpPr>
          <p:cNvPr id="9" name="Text 4"/>
          <p:cNvSpPr/>
          <p:nvPr/>
        </p:nvSpPr>
        <p:spPr>
          <a:xfrm>
            <a:off x="6859072" y="2777609"/>
            <a:ext cx="2392680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5"/>
              </a:lnSpc>
              <a:buNone/>
            </a:pPr>
            <a:r>
              <a:rPr lang="en-US" sz="1884" b="1" kern="0" spc="-3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Приватность данных</a:t>
            </a:r>
            <a:endParaRPr lang="en-US" sz="1884" dirty="0"/>
          </a:p>
        </p:txBody>
      </p:sp>
      <p:sp>
        <p:nvSpPr>
          <p:cNvPr id="10" name="Text 5"/>
          <p:cNvSpPr/>
          <p:nvPr/>
        </p:nvSpPr>
        <p:spPr>
          <a:xfrm>
            <a:off x="6859072" y="3198614"/>
            <a:ext cx="7059573" cy="9758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Сбор и анализ данных учащихся для адаптации учебного процесса вызывает вопросы о том, как эти данные будут защищены, кто имеет к ним доступ и как они будут использоваться.</a:t>
            </a:r>
            <a:endParaRPr lang="en-US" sz="1601" dirty="0"/>
          </a:p>
        </p:txBody>
      </p:sp>
      <p:sp>
        <p:nvSpPr>
          <p:cNvPr id="11" name="Shape 6"/>
          <p:cNvSpPr/>
          <p:nvPr/>
        </p:nvSpPr>
        <p:spPr>
          <a:xfrm>
            <a:off x="6198156" y="4606528"/>
            <a:ext cx="457557" cy="457557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6355080" y="4691658"/>
            <a:ext cx="143589" cy="2871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61"/>
              </a:lnSpc>
              <a:buNone/>
            </a:pPr>
            <a:r>
              <a:rPr lang="en-US" sz="2261" b="1" kern="0" spc="-4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2261" dirty="0"/>
          </a:p>
        </p:txBody>
      </p:sp>
      <p:sp>
        <p:nvSpPr>
          <p:cNvPr id="13" name="Text 8"/>
          <p:cNvSpPr/>
          <p:nvPr/>
        </p:nvSpPr>
        <p:spPr>
          <a:xfrm>
            <a:off x="6859072" y="4606528"/>
            <a:ext cx="2607469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5"/>
              </a:lnSpc>
              <a:buNone/>
            </a:pPr>
            <a:r>
              <a:rPr lang="en-US" sz="1884" b="1" kern="0" spc="-3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Биас и дискриминация</a:t>
            </a:r>
            <a:endParaRPr lang="en-US" sz="1884" dirty="0"/>
          </a:p>
        </p:txBody>
      </p:sp>
      <p:sp>
        <p:nvSpPr>
          <p:cNvPr id="14" name="Text 9"/>
          <p:cNvSpPr/>
          <p:nvPr/>
        </p:nvSpPr>
        <p:spPr>
          <a:xfrm>
            <a:off x="6859072" y="5027533"/>
            <a:ext cx="7059573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Алгоритмы ИИ могут неосознанно воспроизводить и даже усиливать предвзятости, которые существуют в данных, на которых они обучены.</a:t>
            </a:r>
            <a:endParaRPr lang="en-US" sz="1601" dirty="0"/>
          </a:p>
        </p:txBody>
      </p:sp>
      <p:sp>
        <p:nvSpPr>
          <p:cNvPr id="15" name="Shape 10"/>
          <p:cNvSpPr/>
          <p:nvPr/>
        </p:nvSpPr>
        <p:spPr>
          <a:xfrm>
            <a:off x="6198156" y="6110168"/>
            <a:ext cx="457557" cy="457557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6355080" y="6195298"/>
            <a:ext cx="143589" cy="2871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61"/>
              </a:lnSpc>
              <a:buNone/>
            </a:pPr>
            <a:r>
              <a:rPr lang="en-US" sz="2261" b="1" kern="0" spc="-4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2261" dirty="0"/>
          </a:p>
        </p:txBody>
      </p:sp>
      <p:sp>
        <p:nvSpPr>
          <p:cNvPr id="17" name="Text 12"/>
          <p:cNvSpPr/>
          <p:nvPr/>
        </p:nvSpPr>
        <p:spPr>
          <a:xfrm>
            <a:off x="6859072" y="6110168"/>
            <a:ext cx="3679865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5"/>
              </a:lnSpc>
              <a:buNone/>
            </a:pPr>
            <a:r>
              <a:rPr lang="en-US" sz="1884" b="1" kern="0" spc="-3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Прозрачность и ответственность</a:t>
            </a:r>
            <a:endParaRPr lang="en-US" sz="1884" dirty="0"/>
          </a:p>
        </p:txBody>
      </p:sp>
      <p:sp>
        <p:nvSpPr>
          <p:cNvPr id="18" name="Text 13"/>
          <p:cNvSpPr/>
          <p:nvPr/>
        </p:nvSpPr>
        <p:spPr>
          <a:xfrm>
            <a:off x="6859072" y="6531173"/>
            <a:ext cx="7059573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Кто несет ответственность за решения, принятые на основе рекомендаций ИИ? Насколько прозрачен процесс принятия решений и возможно ли оспорить его?</a:t>
            </a:r>
            <a:endParaRPr lang="en-US" sz="1601" dirty="0"/>
          </a:p>
        </p:txBody>
      </p:sp>
      <p:pic>
        <p:nvPicPr>
          <p:cNvPr id="1026" name="Picture 2" descr="Искусственный интеллект в образовании не должен подрывать профессиональную  роль учителей - Европейский комитет профсоюзов образования">
            <a:extLst>
              <a:ext uri="{FF2B5EF4-FFF2-40B4-BE49-F238E27FC236}">
                <a16:creationId xmlns:a16="http://schemas.microsoft.com/office/drawing/2014/main" id="{D2B99D8A-2C66-46C5-9C6F-AA80420D0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7" r="27285"/>
          <a:stretch/>
        </p:blipFill>
        <p:spPr bwMode="auto">
          <a:xfrm>
            <a:off x="-49593" y="0"/>
            <a:ext cx="5891871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15089" y="905708"/>
            <a:ext cx="7713821" cy="12018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32"/>
              </a:lnSpc>
              <a:buNone/>
            </a:pPr>
            <a:r>
              <a:rPr lang="en-US" sz="3785" b="1" kern="0" spc="-76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Влияние ИИ на роль преподавателя</a:t>
            </a:r>
            <a:endParaRPr lang="en-US" sz="3785" dirty="0"/>
          </a:p>
        </p:txBody>
      </p:sp>
      <p:sp>
        <p:nvSpPr>
          <p:cNvPr id="8" name="Shape 3"/>
          <p:cNvSpPr/>
          <p:nvPr/>
        </p:nvSpPr>
        <p:spPr>
          <a:xfrm>
            <a:off x="715089" y="2413992"/>
            <a:ext cx="7713821" cy="1500426"/>
          </a:xfrm>
          <a:prstGeom prst="roundRect">
            <a:avLst>
              <a:gd name="adj" fmla="val 571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927021" y="2625923"/>
            <a:ext cx="2731175" cy="3003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1893" b="1" kern="0" spc="-3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Критическое мышление</a:t>
            </a:r>
            <a:endParaRPr lang="en-US" sz="1893" dirty="0"/>
          </a:p>
        </p:txBody>
      </p:sp>
      <p:sp>
        <p:nvSpPr>
          <p:cNvPr id="10" name="Text 5"/>
          <p:cNvSpPr/>
          <p:nvPr/>
        </p:nvSpPr>
        <p:spPr>
          <a:xfrm>
            <a:off x="927021" y="3048833"/>
            <a:ext cx="7289959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4"/>
              </a:lnSpc>
              <a:buNone/>
            </a:pPr>
            <a:r>
              <a:rPr lang="en-US" sz="1609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условиях, когда некоторые функции преподавания автоматизируются, на передний план выходят навыки, связанные с критическим мышлением.</a:t>
            </a:r>
            <a:endParaRPr lang="en-US" sz="1609" dirty="0"/>
          </a:p>
        </p:txBody>
      </p:sp>
      <p:sp>
        <p:nvSpPr>
          <p:cNvPr id="11" name="Shape 6"/>
          <p:cNvSpPr/>
          <p:nvPr/>
        </p:nvSpPr>
        <p:spPr>
          <a:xfrm>
            <a:off x="715089" y="4118729"/>
            <a:ext cx="7713821" cy="1500426"/>
          </a:xfrm>
          <a:prstGeom prst="roundRect">
            <a:avLst>
              <a:gd name="adj" fmla="val 571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927021" y="4330660"/>
            <a:ext cx="3105031" cy="3003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1893" b="1" kern="0" spc="-3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Эмоциональный интеллект</a:t>
            </a:r>
            <a:endParaRPr lang="en-US" sz="1893" dirty="0"/>
          </a:p>
        </p:txBody>
      </p:sp>
      <p:sp>
        <p:nvSpPr>
          <p:cNvPr id="13" name="Text 8"/>
          <p:cNvSpPr/>
          <p:nvPr/>
        </p:nvSpPr>
        <p:spPr>
          <a:xfrm>
            <a:off x="927021" y="4753570"/>
            <a:ext cx="7289959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4"/>
              </a:lnSpc>
              <a:buNone/>
            </a:pPr>
            <a:r>
              <a:rPr lang="en-US" sz="1609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Преподаватель становится наставником и куратором, который направляет учеников в их образовательном пути, а не просто источником знаний.</a:t>
            </a:r>
            <a:endParaRPr lang="en-US" sz="1609" dirty="0"/>
          </a:p>
        </p:txBody>
      </p:sp>
      <p:sp>
        <p:nvSpPr>
          <p:cNvPr id="14" name="Shape 9"/>
          <p:cNvSpPr/>
          <p:nvPr/>
        </p:nvSpPr>
        <p:spPr>
          <a:xfrm>
            <a:off x="715089" y="5823466"/>
            <a:ext cx="7713821" cy="1500426"/>
          </a:xfrm>
          <a:prstGeom prst="roundRect">
            <a:avLst>
              <a:gd name="adj" fmla="val 571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927021" y="6035397"/>
            <a:ext cx="2419707" cy="3003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1893" b="1" kern="0" spc="-3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Мотивация учащихся</a:t>
            </a:r>
            <a:endParaRPr lang="en-US" sz="1893" dirty="0"/>
          </a:p>
        </p:txBody>
      </p:sp>
      <p:sp>
        <p:nvSpPr>
          <p:cNvPr id="16" name="Text 11"/>
          <p:cNvSpPr/>
          <p:nvPr/>
        </p:nvSpPr>
        <p:spPr>
          <a:xfrm>
            <a:off x="927021" y="6458307"/>
            <a:ext cx="7289959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4"/>
              </a:lnSpc>
              <a:buNone/>
            </a:pPr>
            <a:r>
              <a:rPr lang="en-US" sz="1609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Способность мотивировать учащихся становится одной из ключевых компетенций преподавателя в эпоху ИИ.</a:t>
            </a:r>
            <a:endParaRPr lang="en-US" sz="1609" dirty="0"/>
          </a:p>
        </p:txBody>
      </p:sp>
      <p:pic>
        <p:nvPicPr>
          <p:cNvPr id="2050" name="Picture 2" descr="Искусственный интеллект: что это такое, история развития, принципы ИИ,  сфера использования | Calltouch.Блог">
            <a:extLst>
              <a:ext uri="{FF2B5EF4-FFF2-40B4-BE49-F238E27FC236}">
                <a16:creationId xmlns:a16="http://schemas.microsoft.com/office/drawing/2014/main" id="{70DAAAE3-BA10-4494-A825-DE0B79C75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9" t="-849" r="23387" b="-2"/>
          <a:stretch/>
        </p:blipFill>
        <p:spPr bwMode="auto">
          <a:xfrm>
            <a:off x="9143998" y="-162148"/>
            <a:ext cx="5486399" cy="88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34151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2734151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" y="-31432"/>
            <a:ext cx="14630400" cy="273415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692354" y="3337322"/>
            <a:ext cx="9521428" cy="6432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66"/>
              </a:lnSpc>
              <a:buNone/>
            </a:pPr>
            <a:r>
              <a:rPr lang="en-US" sz="4053" b="1" kern="0" spc="-81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Необходимость цифровой грамотности</a:t>
            </a:r>
            <a:endParaRPr lang="en-US" sz="4053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354" y="4308634"/>
            <a:ext cx="546735" cy="54673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692354" y="5074087"/>
            <a:ext cx="2899529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3"/>
              </a:lnSpc>
              <a:buNone/>
            </a:pPr>
            <a:r>
              <a:rPr lang="en-US" sz="2026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Техническое оснащение</a:t>
            </a:r>
            <a:endParaRPr lang="en-US" sz="2026" dirty="0"/>
          </a:p>
        </p:txBody>
      </p:sp>
      <p:sp>
        <p:nvSpPr>
          <p:cNvPr id="10" name="Text 4"/>
          <p:cNvSpPr/>
          <p:nvPr/>
        </p:nvSpPr>
        <p:spPr>
          <a:xfrm>
            <a:off x="1692354" y="5526881"/>
            <a:ext cx="3529846" cy="1399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6"/>
              </a:lnSpc>
              <a:buNone/>
            </a:pPr>
            <a:r>
              <a:rPr lang="en-US" sz="1722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не только техническое оснащение школ и университетов, но и повышение уровня цифровой грамотности.</a:t>
            </a:r>
            <a:endParaRPr lang="en-US" sz="1722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0218" y="4308634"/>
            <a:ext cx="546735" cy="54673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550218" y="5074087"/>
            <a:ext cx="2594372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3"/>
              </a:lnSpc>
              <a:buNone/>
            </a:pPr>
            <a:r>
              <a:rPr lang="en-US" sz="2026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Понимание основ ИИ</a:t>
            </a:r>
            <a:endParaRPr lang="en-US" sz="2026" dirty="0"/>
          </a:p>
        </p:txBody>
      </p:sp>
      <p:sp>
        <p:nvSpPr>
          <p:cNvPr id="13" name="Text 6"/>
          <p:cNvSpPr/>
          <p:nvPr/>
        </p:nvSpPr>
        <p:spPr>
          <a:xfrm>
            <a:off x="5550218" y="5526881"/>
            <a:ext cx="3529846" cy="20995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6"/>
              </a:lnSpc>
              <a:buNone/>
            </a:pPr>
            <a:r>
              <a:rPr lang="en-US" sz="1722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Понимание возможностей и ограничений ИИ позволит всем участникам образовательного процесса осознанно и ответственно подходить к использованию этих технологий.</a:t>
            </a:r>
            <a:endParaRPr lang="en-US" sz="1722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8081" y="4308634"/>
            <a:ext cx="546735" cy="54673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408081" y="5074087"/>
            <a:ext cx="3304699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3"/>
              </a:lnSpc>
              <a:buNone/>
            </a:pPr>
            <a:r>
              <a:rPr lang="en-US" sz="2026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Повышение квалификации</a:t>
            </a:r>
            <a:endParaRPr lang="en-US" sz="2026" dirty="0"/>
          </a:p>
        </p:txBody>
      </p:sp>
      <p:sp>
        <p:nvSpPr>
          <p:cNvPr id="16" name="Text 8"/>
          <p:cNvSpPr/>
          <p:nvPr/>
        </p:nvSpPr>
        <p:spPr>
          <a:xfrm>
            <a:off x="9408081" y="5526881"/>
            <a:ext cx="3529846" cy="10497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6"/>
              </a:lnSpc>
              <a:buNone/>
            </a:pPr>
            <a:r>
              <a:rPr lang="en-US" sz="1722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Регулярные тренинги и семинары для преподавателей по вопросам цифровой этики и использования ИИ.</a:t>
            </a:r>
            <a:endParaRPr lang="en-US" sz="1722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ABF774-EBC4-44E1-ADF6-5745A41050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4527"/>
          <a:stretch/>
        </p:blipFill>
        <p:spPr>
          <a:xfrm>
            <a:off x="10758" y="-355002"/>
            <a:ext cx="14608884" cy="3676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094333" y="1406247"/>
            <a:ext cx="7928134" cy="10217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023"/>
              </a:lnSpc>
              <a:buNone/>
            </a:pPr>
            <a:r>
              <a:rPr lang="en-US" sz="3218" b="1" kern="0" spc="-64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Рекомендации по формированию цифровой этики в образовании</a:t>
            </a:r>
            <a:endParaRPr lang="en-US" sz="3218" dirty="0"/>
          </a:p>
        </p:txBody>
      </p:sp>
      <p:sp>
        <p:nvSpPr>
          <p:cNvPr id="8" name="Shape 3"/>
          <p:cNvSpPr/>
          <p:nvPr/>
        </p:nvSpPr>
        <p:spPr>
          <a:xfrm>
            <a:off x="6343412" y="2688550"/>
            <a:ext cx="22860" cy="4134803"/>
          </a:xfrm>
          <a:prstGeom prst="roundRect">
            <a:avLst>
              <a:gd name="adj" fmla="val 319145"/>
            </a:avLst>
          </a:prstGeom>
          <a:solidFill>
            <a:srgbClr val="D6BADD"/>
          </a:solidFill>
          <a:ln/>
        </p:spPr>
      </p:sp>
      <p:sp>
        <p:nvSpPr>
          <p:cNvPr id="9" name="Shape 4"/>
          <p:cNvSpPr/>
          <p:nvPr/>
        </p:nvSpPr>
        <p:spPr>
          <a:xfrm>
            <a:off x="6527363" y="3067883"/>
            <a:ext cx="607933" cy="22860"/>
          </a:xfrm>
          <a:prstGeom prst="roundRect">
            <a:avLst>
              <a:gd name="adj" fmla="val 319145"/>
            </a:avLst>
          </a:prstGeom>
          <a:solidFill>
            <a:srgbClr val="D6BADD"/>
          </a:solidFill>
          <a:ln/>
        </p:spPr>
      </p:sp>
      <p:sp>
        <p:nvSpPr>
          <p:cNvPr id="10" name="Shape 5"/>
          <p:cNvSpPr/>
          <p:nvPr/>
        </p:nvSpPr>
        <p:spPr>
          <a:xfrm>
            <a:off x="6159460" y="2883932"/>
            <a:ext cx="390763" cy="390763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6293525" y="2956679"/>
            <a:ext cx="122634" cy="2452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31"/>
              </a:lnSpc>
              <a:buNone/>
            </a:pPr>
            <a:r>
              <a:rPr lang="en-US" sz="1931" b="1" kern="0" spc="-39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1931" dirty="0"/>
          </a:p>
        </p:txBody>
      </p:sp>
      <p:sp>
        <p:nvSpPr>
          <p:cNvPr id="12" name="Text 7"/>
          <p:cNvSpPr/>
          <p:nvPr/>
        </p:nvSpPr>
        <p:spPr>
          <a:xfrm>
            <a:off x="7310199" y="2862143"/>
            <a:ext cx="3215402" cy="2553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1"/>
              </a:lnSpc>
              <a:buNone/>
            </a:pPr>
            <a:r>
              <a:rPr lang="en-US" sz="1609" b="1" kern="0" spc="-3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Разработка этических стандартов</a:t>
            </a:r>
            <a:endParaRPr lang="en-US" sz="1609" dirty="0"/>
          </a:p>
        </p:txBody>
      </p:sp>
      <p:sp>
        <p:nvSpPr>
          <p:cNvPr id="13" name="Text 8"/>
          <p:cNvSpPr/>
          <p:nvPr/>
        </p:nvSpPr>
        <p:spPr>
          <a:xfrm>
            <a:off x="7310199" y="3221712"/>
            <a:ext cx="6712268" cy="555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8"/>
              </a:lnSpc>
              <a:buNone/>
            </a:pPr>
            <a:r>
              <a:rPr lang="en-US" sz="1368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Введение четких стандартов и принципов использования ИИ в образовании на всех уровнях — от школ до университетов.</a:t>
            </a:r>
            <a:endParaRPr lang="en-US" sz="1368" dirty="0"/>
          </a:p>
        </p:txBody>
      </p:sp>
      <p:sp>
        <p:nvSpPr>
          <p:cNvPr id="14" name="Shape 9"/>
          <p:cNvSpPr/>
          <p:nvPr/>
        </p:nvSpPr>
        <p:spPr>
          <a:xfrm>
            <a:off x="6527363" y="4504015"/>
            <a:ext cx="607933" cy="22860"/>
          </a:xfrm>
          <a:prstGeom prst="roundRect">
            <a:avLst>
              <a:gd name="adj" fmla="val 319145"/>
            </a:avLst>
          </a:prstGeom>
          <a:solidFill>
            <a:srgbClr val="D6BADD"/>
          </a:solidFill>
          <a:ln/>
        </p:spPr>
      </p:sp>
      <p:sp>
        <p:nvSpPr>
          <p:cNvPr id="15" name="Shape 10"/>
          <p:cNvSpPr/>
          <p:nvPr/>
        </p:nvSpPr>
        <p:spPr>
          <a:xfrm>
            <a:off x="6159460" y="4320064"/>
            <a:ext cx="390763" cy="390763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6293525" y="4392811"/>
            <a:ext cx="122634" cy="2452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31"/>
              </a:lnSpc>
              <a:buNone/>
            </a:pPr>
            <a:r>
              <a:rPr lang="en-US" sz="1931" b="1" kern="0" spc="-39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1931" dirty="0"/>
          </a:p>
        </p:txBody>
      </p:sp>
      <p:sp>
        <p:nvSpPr>
          <p:cNvPr id="17" name="Text 12"/>
          <p:cNvSpPr/>
          <p:nvPr/>
        </p:nvSpPr>
        <p:spPr>
          <a:xfrm>
            <a:off x="7310199" y="4298275"/>
            <a:ext cx="4036338" cy="2553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1"/>
              </a:lnSpc>
              <a:buNone/>
            </a:pPr>
            <a:r>
              <a:rPr lang="en-US" sz="1609" b="1" kern="0" spc="-3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Образование и повышение квалификации</a:t>
            </a:r>
            <a:endParaRPr lang="en-US" sz="1609" dirty="0"/>
          </a:p>
        </p:txBody>
      </p:sp>
      <p:sp>
        <p:nvSpPr>
          <p:cNvPr id="18" name="Text 13"/>
          <p:cNvSpPr/>
          <p:nvPr/>
        </p:nvSpPr>
        <p:spPr>
          <a:xfrm>
            <a:off x="7310199" y="4657844"/>
            <a:ext cx="6712268" cy="555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8"/>
              </a:lnSpc>
              <a:buNone/>
            </a:pPr>
            <a:r>
              <a:rPr lang="en-US" sz="1368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Регулярные тренинги и семинары для преподавателей по вопросам цифровой этики и использования ИИ.</a:t>
            </a:r>
            <a:endParaRPr lang="en-US" sz="1368" dirty="0"/>
          </a:p>
        </p:txBody>
      </p:sp>
      <p:sp>
        <p:nvSpPr>
          <p:cNvPr id="19" name="Shape 14"/>
          <p:cNvSpPr/>
          <p:nvPr/>
        </p:nvSpPr>
        <p:spPr>
          <a:xfrm>
            <a:off x="6527363" y="5940147"/>
            <a:ext cx="607933" cy="22860"/>
          </a:xfrm>
          <a:prstGeom prst="roundRect">
            <a:avLst>
              <a:gd name="adj" fmla="val 319145"/>
            </a:avLst>
          </a:prstGeom>
          <a:solidFill>
            <a:srgbClr val="D6BADD"/>
          </a:solidFill>
          <a:ln/>
        </p:spPr>
      </p:sp>
      <p:sp>
        <p:nvSpPr>
          <p:cNvPr id="20" name="Shape 15"/>
          <p:cNvSpPr/>
          <p:nvPr/>
        </p:nvSpPr>
        <p:spPr>
          <a:xfrm>
            <a:off x="6159460" y="5756196"/>
            <a:ext cx="390763" cy="390763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6293525" y="5828943"/>
            <a:ext cx="122634" cy="2452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31"/>
              </a:lnSpc>
              <a:buNone/>
            </a:pPr>
            <a:r>
              <a:rPr lang="en-US" sz="1931" b="1" kern="0" spc="-39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1931" dirty="0"/>
          </a:p>
        </p:txBody>
      </p:sp>
      <p:sp>
        <p:nvSpPr>
          <p:cNvPr id="22" name="Text 17"/>
          <p:cNvSpPr/>
          <p:nvPr/>
        </p:nvSpPr>
        <p:spPr>
          <a:xfrm>
            <a:off x="7310199" y="5734407"/>
            <a:ext cx="4353044" cy="2553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1"/>
              </a:lnSpc>
              <a:buNone/>
            </a:pPr>
            <a:r>
              <a:rPr lang="en-US" sz="1609" b="1" kern="0" spc="-3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Инклюзивность и учет интересов всех сторон</a:t>
            </a:r>
            <a:endParaRPr lang="en-US" sz="1609" dirty="0"/>
          </a:p>
        </p:txBody>
      </p:sp>
      <p:sp>
        <p:nvSpPr>
          <p:cNvPr id="23" name="Text 18"/>
          <p:cNvSpPr/>
          <p:nvPr/>
        </p:nvSpPr>
        <p:spPr>
          <a:xfrm>
            <a:off x="7310199" y="6093976"/>
            <a:ext cx="6712268" cy="555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8"/>
              </a:lnSpc>
              <a:buNone/>
            </a:pPr>
            <a:r>
              <a:rPr lang="en-US" sz="1368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учитывать мнения и потребности не только образовательных учреждений, но и учащихся, их родителей и общества в целом.</a:t>
            </a:r>
            <a:endParaRPr lang="en-US" sz="1368" dirty="0"/>
          </a:p>
        </p:txBody>
      </p:sp>
      <p:pic>
        <p:nvPicPr>
          <p:cNvPr id="3074" name="Picture 2" descr="News">
            <a:extLst>
              <a:ext uri="{FF2B5EF4-FFF2-40B4-BE49-F238E27FC236}">
                <a16:creationId xmlns:a16="http://schemas.microsoft.com/office/drawing/2014/main" id="{78453745-820B-43CF-96A2-980912832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t="-5572" r="34857"/>
          <a:stretch/>
        </p:blipFill>
        <p:spPr bwMode="auto">
          <a:xfrm>
            <a:off x="-332403" y="-463214"/>
            <a:ext cx="6263677" cy="86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4245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350437" y="1986439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Заключение</a:t>
            </a:r>
            <a:endParaRPr lang="en-US" sz="4574" dirty="0"/>
          </a:p>
        </p:txBody>
      </p:sp>
      <p:sp>
        <p:nvSpPr>
          <p:cNvPr id="8" name="Text 3"/>
          <p:cNvSpPr/>
          <p:nvPr/>
        </p:nvSpPr>
        <p:spPr>
          <a:xfrm>
            <a:off x="6350437" y="3082766"/>
            <a:ext cx="7415927" cy="3160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Цифровая этика в образовании — это не просто модное слово, а необходимость, вызванная стремительным развитием технологий. Искусственный интеллект имеет огромный потенциал для улучшения образовательного процесса, но его использование должно быть осознанным и этичным. Только так мы сможем создать справедливую, инклюзивную и эффективную систему образования, которая будет соответствовать вызовам времени и готовить новое поколение к жизни в цифровом мире.</a:t>
            </a:r>
            <a:endParaRPr lang="en-US" sz="1944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7BDE536-67FE-4CB6-8B0C-2081CF07B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4" r="16667"/>
          <a:stretch/>
        </p:blipFill>
        <p:spPr bwMode="auto">
          <a:xfrm>
            <a:off x="-1" y="0"/>
            <a:ext cx="5572461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01648" y="630436"/>
            <a:ext cx="5389840" cy="6736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05"/>
              </a:lnSpc>
              <a:buNone/>
            </a:pPr>
            <a:r>
              <a:rPr lang="en-US" sz="4244" b="1" kern="0" spc="-85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Ключевые моменты</a:t>
            </a:r>
            <a:endParaRPr lang="en-US" sz="4244" dirty="0"/>
          </a:p>
        </p:txBody>
      </p:sp>
      <p:sp>
        <p:nvSpPr>
          <p:cNvPr id="7" name="Shape 2"/>
          <p:cNvSpPr/>
          <p:nvPr/>
        </p:nvSpPr>
        <p:spPr>
          <a:xfrm>
            <a:off x="801648" y="1905238"/>
            <a:ext cx="515302" cy="515303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978456" y="2001203"/>
            <a:ext cx="161687" cy="323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6"/>
              </a:lnSpc>
              <a:buNone/>
            </a:pPr>
            <a:r>
              <a:rPr lang="en-US" sz="2546" b="1" kern="0" spc="-5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2546" dirty="0"/>
          </a:p>
        </p:txBody>
      </p:sp>
      <p:sp>
        <p:nvSpPr>
          <p:cNvPr id="9" name="Text 4"/>
          <p:cNvSpPr/>
          <p:nvPr/>
        </p:nvSpPr>
        <p:spPr>
          <a:xfrm>
            <a:off x="1545908" y="1905238"/>
            <a:ext cx="2909411" cy="336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3"/>
              </a:lnSpc>
              <a:buNone/>
            </a:pPr>
            <a:r>
              <a:rPr lang="en-US" sz="2122" b="1" kern="0" spc="-4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Роль ИИ в образовании</a:t>
            </a:r>
            <a:endParaRPr lang="en-US" sz="2122" dirty="0"/>
          </a:p>
        </p:txBody>
      </p:sp>
      <p:sp>
        <p:nvSpPr>
          <p:cNvPr id="10" name="Text 5"/>
          <p:cNvSpPr/>
          <p:nvPr/>
        </p:nvSpPr>
        <p:spPr>
          <a:xfrm>
            <a:off x="1545908" y="2379345"/>
            <a:ext cx="6796445" cy="10994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86"/>
              </a:lnSpc>
              <a:buNone/>
            </a:pPr>
            <a:r>
              <a:rPr lang="en-US" sz="1804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Адаптивные системы, автоматизированные оценочные инструменты и персонализированные учебные материалы — примеры использования ИИ в образовательном процессе.</a:t>
            </a:r>
            <a:endParaRPr lang="en-US" sz="1804" dirty="0"/>
          </a:p>
        </p:txBody>
      </p:sp>
      <p:sp>
        <p:nvSpPr>
          <p:cNvPr id="11" name="Shape 6"/>
          <p:cNvSpPr/>
          <p:nvPr/>
        </p:nvSpPr>
        <p:spPr>
          <a:xfrm>
            <a:off x="801648" y="3965377"/>
            <a:ext cx="515302" cy="515303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978456" y="4061341"/>
            <a:ext cx="161687" cy="323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6"/>
              </a:lnSpc>
              <a:buNone/>
            </a:pPr>
            <a:r>
              <a:rPr lang="en-US" sz="2546" b="1" kern="0" spc="-5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2546" dirty="0"/>
          </a:p>
        </p:txBody>
      </p:sp>
      <p:sp>
        <p:nvSpPr>
          <p:cNvPr id="13" name="Text 8"/>
          <p:cNvSpPr/>
          <p:nvPr/>
        </p:nvSpPr>
        <p:spPr>
          <a:xfrm>
            <a:off x="1545908" y="3965377"/>
            <a:ext cx="2694861" cy="336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3"/>
              </a:lnSpc>
              <a:buNone/>
            </a:pPr>
            <a:r>
              <a:rPr lang="en-US" sz="2122" b="1" kern="0" spc="-4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Этические вопросы</a:t>
            </a:r>
            <a:endParaRPr lang="en-US" sz="2122" dirty="0"/>
          </a:p>
        </p:txBody>
      </p:sp>
      <p:sp>
        <p:nvSpPr>
          <p:cNvPr id="14" name="Text 9"/>
          <p:cNvSpPr/>
          <p:nvPr/>
        </p:nvSpPr>
        <p:spPr>
          <a:xfrm>
            <a:off x="1545908" y="4439483"/>
            <a:ext cx="6796445" cy="10994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86"/>
              </a:lnSpc>
              <a:buNone/>
            </a:pPr>
            <a:r>
              <a:rPr lang="en-US" sz="1804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Приватность данных, биас и дискриминация, прозрачность и ответственность — важные этические вопросы, связанные с использованием ИИ в образовании.</a:t>
            </a:r>
            <a:endParaRPr lang="en-US" sz="1804" dirty="0"/>
          </a:p>
        </p:txBody>
      </p:sp>
      <p:sp>
        <p:nvSpPr>
          <p:cNvPr id="15" name="Shape 10"/>
          <p:cNvSpPr/>
          <p:nvPr/>
        </p:nvSpPr>
        <p:spPr>
          <a:xfrm>
            <a:off x="801648" y="6025515"/>
            <a:ext cx="515302" cy="515303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978456" y="6121479"/>
            <a:ext cx="161687" cy="323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6"/>
              </a:lnSpc>
              <a:buNone/>
            </a:pPr>
            <a:r>
              <a:rPr lang="en-US" sz="2546" b="1" kern="0" spc="-5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2546" dirty="0"/>
          </a:p>
        </p:txBody>
      </p:sp>
      <p:sp>
        <p:nvSpPr>
          <p:cNvPr id="17" name="Text 12"/>
          <p:cNvSpPr/>
          <p:nvPr/>
        </p:nvSpPr>
        <p:spPr>
          <a:xfrm>
            <a:off x="1545908" y="6025515"/>
            <a:ext cx="2935605" cy="336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3"/>
              </a:lnSpc>
              <a:buNone/>
            </a:pPr>
            <a:r>
              <a:rPr lang="en-US" sz="2122" b="1" kern="0" spc="-4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Цифровая грамотность</a:t>
            </a:r>
            <a:endParaRPr lang="en-US" sz="2122" dirty="0"/>
          </a:p>
        </p:txBody>
      </p:sp>
      <p:sp>
        <p:nvSpPr>
          <p:cNvPr id="18" name="Text 13"/>
          <p:cNvSpPr/>
          <p:nvPr/>
        </p:nvSpPr>
        <p:spPr>
          <a:xfrm>
            <a:off x="1545908" y="6499622"/>
            <a:ext cx="6796445" cy="10994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86"/>
              </a:lnSpc>
              <a:buNone/>
            </a:pPr>
            <a:r>
              <a:rPr lang="en-US" sz="1804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Повышение уровня цифровой грамотности преподавателей и учащихся необходимо для успешной интеграции ИИ в образовательный процесс.</a:t>
            </a:r>
            <a:endParaRPr lang="en-US" sz="1804" dirty="0"/>
          </a:p>
        </p:txBody>
      </p:sp>
      <p:pic>
        <p:nvPicPr>
          <p:cNvPr id="4098" name="Picture 2" descr="Искусственный интеллект в образовании — в вузах думают, как регулировать  его применение / Статья">
            <a:extLst>
              <a:ext uri="{FF2B5EF4-FFF2-40B4-BE49-F238E27FC236}">
                <a16:creationId xmlns:a16="http://schemas.microsoft.com/office/drawing/2014/main" id="{0C896CDE-2E70-4CD6-8814-8BC9D04E9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8" t="1830" r="18698"/>
          <a:stretch/>
        </p:blipFill>
        <p:spPr bwMode="auto">
          <a:xfrm>
            <a:off x="8695316" y="339755"/>
            <a:ext cx="5935084" cy="74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546</Words>
  <Application>Microsoft Office PowerPoint</Application>
  <PresentationFormat>Произвольный</PresentationFormat>
  <Paragraphs>64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Source Serif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username</cp:lastModifiedBy>
  <cp:revision>4</cp:revision>
  <dcterms:created xsi:type="dcterms:W3CDTF">2024-08-12T04:26:24Z</dcterms:created>
  <dcterms:modified xsi:type="dcterms:W3CDTF">2024-08-12T04:51:35Z</dcterms:modified>
</cp:coreProperties>
</file>