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Comfortaa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Comfortaa-bold.fntdata"/><Relationship Id="rId41" Type="http://schemas.openxmlformats.org/officeDocument/2006/relationships/font" Target="fonts/Comfortaa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f218530d2_0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g2ef218530d2_0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c0c558e7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ec0c558e7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c0c558e7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ec0c558e7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c0c558e7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ec0c558e7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ec0c558e7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ec0c558e7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c0c558e79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ec0c558e79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c0c558e7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ec0c558e7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ec0c558e7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ec0c558e7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c0c558e7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ec0c558e7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c0c558e7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ec0c558e7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c0b47057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ec0b47057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f218530d2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f218530d2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ec0b47057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ec0b47057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c0b47057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ec0b47057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ec0b47057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ec0b47057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ec0b47057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ec0b47057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ec0b47057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ec0b47057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ec0b47057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ec0b47057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ec0b47057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ec0b47057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c0c558e7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ec0c558e7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ec0c558e7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ec0c558e7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ec0c558e7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ec0c558e7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f218530d2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ef218530d2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ec0b47057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ec0b47057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ec0b47057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ec0b47057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ec0c558e7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ec0c558e7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ec0b47057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ec0b47057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ef218530d2_0_4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g2ef218530d2_0_4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c0b47057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c0b47057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f218530d2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f218530d2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c0b47057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ec0b47057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c0c558e7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ec0c558e7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ec0b47057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ec0b47057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c0c558e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c0c558e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8" name="Google Shape;78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9" name="Google Shape;99;p21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6" name="Google Shape;106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7" name="Google Shape;107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4" name="Google Shape;114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hyperlink" Target="https://www.magicschool.ai/" TargetMode="External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hyperlink" Target="https://www.magicschool.ai/" TargetMode="External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magicschool.ai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26"/>
          <p:cNvGrpSpPr/>
          <p:nvPr/>
        </p:nvGrpSpPr>
        <p:grpSpPr>
          <a:xfrm>
            <a:off x="-2387785" y="-1144349"/>
            <a:ext cx="3838833" cy="3838833"/>
            <a:chOff x="-27" y="-1"/>
            <a:chExt cx="5118444" cy="5118444"/>
          </a:xfrm>
        </p:grpSpPr>
        <p:sp>
          <p:nvSpPr>
            <p:cNvPr id="134" name="Google Shape;134;p26"/>
            <p:cNvSpPr/>
            <p:nvPr/>
          </p:nvSpPr>
          <p:spPr>
            <a:xfrm flipH="1" rot="-2700000">
              <a:off x="748482" y="750647"/>
              <a:ext cx="3621425" cy="3617148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5D5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6"/>
            <p:cNvSpPr/>
            <p:nvPr/>
          </p:nvSpPr>
          <p:spPr>
            <a:xfrm flipH="1" rot="-2700000">
              <a:off x="1014301" y="1016109"/>
              <a:ext cx="3084866" cy="308127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68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26"/>
            <p:cNvGrpSpPr/>
            <p:nvPr/>
          </p:nvGrpSpPr>
          <p:grpSpPr>
            <a:xfrm>
              <a:off x="801729" y="814779"/>
              <a:ext cx="3501954" cy="3501954"/>
              <a:chOff x="11" y="-1"/>
              <a:chExt cx="3501954" cy="3501954"/>
            </a:xfrm>
          </p:grpSpPr>
          <p:sp>
            <p:nvSpPr>
              <p:cNvPr id="137" name="Google Shape;137;p26"/>
              <p:cNvSpPr/>
              <p:nvPr/>
            </p:nvSpPr>
            <p:spPr>
              <a:xfrm flipH="1" rot="-2700000">
                <a:off x="512154" y="513555"/>
                <a:ext cx="2477668" cy="2474843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B0AD"/>
              </a:solidFill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6"/>
              <p:cNvSpPr txBox="1"/>
              <p:nvPr/>
            </p:nvSpPr>
            <p:spPr>
              <a:xfrm rot="-2700000">
                <a:off x="1868661" y="1714228"/>
                <a:ext cx="1238851" cy="37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3B5D5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139;p26"/>
            <p:cNvSpPr/>
            <p:nvPr/>
          </p:nvSpPr>
          <p:spPr>
            <a:xfrm flipH="1" rot="-2700000">
              <a:off x="1619002" y="1633191"/>
              <a:ext cx="1867339" cy="1865124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8D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6"/>
          <p:cNvGrpSpPr/>
          <p:nvPr/>
        </p:nvGrpSpPr>
        <p:grpSpPr>
          <a:xfrm>
            <a:off x="6417947" y="2241610"/>
            <a:ext cx="6286127" cy="6286126"/>
            <a:chOff x="-1" y="23"/>
            <a:chExt cx="8381502" cy="8381502"/>
          </a:xfrm>
        </p:grpSpPr>
        <p:sp>
          <p:nvSpPr>
            <p:cNvPr id="141" name="Google Shape;141;p26"/>
            <p:cNvSpPr/>
            <p:nvPr/>
          </p:nvSpPr>
          <p:spPr>
            <a:xfrm flipH="1" rot="-8100000">
              <a:off x="1225704" y="1229203"/>
              <a:ext cx="5930092" cy="5923142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5D5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6"/>
            <p:cNvSpPr/>
            <p:nvPr/>
          </p:nvSpPr>
          <p:spPr>
            <a:xfrm flipH="1" rot="-8100000">
              <a:off x="1660947" y="1672020"/>
              <a:ext cx="5051483" cy="50456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68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" name="Google Shape;143;p26"/>
            <p:cNvGrpSpPr/>
            <p:nvPr/>
          </p:nvGrpSpPr>
          <p:grpSpPr>
            <a:xfrm>
              <a:off x="1334211" y="1334215"/>
              <a:ext cx="5734476" cy="5734476"/>
              <a:chOff x="-1" y="2"/>
              <a:chExt cx="5734476" cy="5734476"/>
            </a:xfrm>
          </p:grpSpPr>
          <p:sp>
            <p:nvSpPr>
              <p:cNvPr id="144" name="Google Shape;144;p26"/>
              <p:cNvSpPr/>
              <p:nvPr/>
            </p:nvSpPr>
            <p:spPr>
              <a:xfrm flipH="1" rot="-8100000">
                <a:off x="838610" y="840981"/>
                <a:ext cx="4057254" cy="4052519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B0AD"/>
              </a:solidFill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26"/>
              <p:cNvSpPr txBox="1"/>
              <p:nvPr/>
            </p:nvSpPr>
            <p:spPr>
              <a:xfrm rot="-8100000">
                <a:off x="2098613" y="1475131"/>
                <a:ext cx="2028831" cy="37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3B5D5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26"/>
            <p:cNvSpPr/>
            <p:nvPr/>
          </p:nvSpPr>
          <p:spPr>
            <a:xfrm flipH="1" rot="-8100000">
              <a:off x="2672565" y="2674377"/>
              <a:ext cx="3057756" cy="305416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8D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26"/>
          <p:cNvSpPr txBox="1"/>
          <p:nvPr/>
        </p:nvSpPr>
        <p:spPr>
          <a:xfrm>
            <a:off x="1050450" y="1765625"/>
            <a:ext cx="70431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ru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Тапсырмаларды құрастыруда қолданылатын жасанды интеллект (ЖИ) құралдары </a:t>
            </a:r>
            <a:endParaRPr b="0" i="0" sz="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14985" l="28127" r="26271" t="22732"/>
          <a:stretch/>
        </p:blipFill>
        <p:spPr>
          <a:xfrm>
            <a:off x="7575800" y="-34325"/>
            <a:ext cx="1627203" cy="157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0" y="4155300"/>
            <a:ext cx="2628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Спикерлер: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Кәрімова Назерке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Мұрат Бегайым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375" y="129763"/>
            <a:ext cx="1540426" cy="124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 rotWithShape="1">
          <a:blip r:embed="rId3">
            <a:alphaModFix/>
          </a:blip>
          <a:srcRect b="5021" l="0" r="0" t="10867"/>
          <a:stretch/>
        </p:blipFill>
        <p:spPr>
          <a:xfrm>
            <a:off x="1071525" y="1235450"/>
            <a:ext cx="7000949" cy="3680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ru" u="sng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magicschool.ai</a:t>
            </a: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 сайтына тіркелу</a:t>
            </a:r>
            <a:endParaRPr/>
          </a:p>
        </p:txBody>
      </p:sp>
      <p:grpSp>
        <p:nvGrpSpPr>
          <p:cNvPr id="240" name="Google Shape;240;p35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41" name="Google Shape;241;p35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2" name="Google Shape;242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Magic School AI басты бет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8" name="Google Shape;248;p36"/>
          <p:cNvPicPr preferRelativeResize="0"/>
          <p:nvPr/>
        </p:nvPicPr>
        <p:blipFill rotWithShape="1">
          <a:blip r:embed="rId3">
            <a:alphaModFix/>
          </a:blip>
          <a:srcRect b="0" l="0" r="0" t="10833"/>
          <a:stretch/>
        </p:blipFill>
        <p:spPr>
          <a:xfrm>
            <a:off x="956888" y="1017725"/>
            <a:ext cx="7230222" cy="40294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49" name="Google Shape;249;p36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50" name="Google Shape;250;p36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Жұмыс парағы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75" y="1210950"/>
            <a:ext cx="8019850" cy="36379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58" name="Google Shape;258;p37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59" name="Google Shape;259;p37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0" name="Google Shape;260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37"/>
          <p:cNvSpPr/>
          <p:nvPr/>
        </p:nvSpPr>
        <p:spPr>
          <a:xfrm rot="-2482120">
            <a:off x="6329292" y="3055747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Тақырып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 rotWithShape="1">
          <a:blip r:embed="rId3">
            <a:alphaModFix/>
          </a:blip>
          <a:srcRect b="1420" l="1722" r="973" t="1932"/>
          <a:stretch/>
        </p:blipFill>
        <p:spPr>
          <a:xfrm>
            <a:off x="2977200" y="906525"/>
            <a:ext cx="5743350" cy="41436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68" name="Google Shape;268;p38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69" name="Google Shape;269;p38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0" name="Google Shape;270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3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Жұмыс парағы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600" y="68875"/>
            <a:ext cx="5496500" cy="5005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77" name="Google Shape;277;p39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78" name="Google Shape;278;p39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9" name="Google Shape;279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p39"/>
          <p:cNvSpPr txBox="1"/>
          <p:nvPr>
            <p:ph type="title"/>
          </p:nvPr>
        </p:nvSpPr>
        <p:spPr>
          <a:xfrm>
            <a:off x="311700" y="216425"/>
            <a:ext cx="267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Жұмыс парағы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2. Көп таңдаулы тапсырма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25" y="1127776"/>
            <a:ext cx="7978148" cy="36501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87" name="Google Shape;287;p40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88" name="Google Shape;288;p40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9" name="Google Shape;289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40"/>
          <p:cNvSpPr/>
          <p:nvPr/>
        </p:nvSpPr>
        <p:spPr>
          <a:xfrm rot="-2482120">
            <a:off x="6492342" y="3030022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Сұрақ саны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Тақырып</a:t>
            </a:r>
            <a:endParaRPr/>
          </a:p>
        </p:txBody>
      </p:sp>
      <p:pic>
        <p:nvPicPr>
          <p:cNvPr id="296" name="Google Shape;2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775" y="944525"/>
            <a:ext cx="4462275" cy="41224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97" name="Google Shape;297;p41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98" name="Google Shape;298;p41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" name="Google Shape;299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41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2. Көп таңдаулы тапсырма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3275" y="86113"/>
            <a:ext cx="5715001" cy="4971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06" name="Google Shape;306;p42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07" name="Google Shape;307;p42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8" name="Google Shape;308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42"/>
          <p:cNvSpPr txBox="1"/>
          <p:nvPr>
            <p:ph type="title"/>
          </p:nvPr>
        </p:nvSpPr>
        <p:spPr>
          <a:xfrm>
            <a:off x="464100" y="368825"/>
            <a:ext cx="331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2. Көп 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таңдаулы тапсырма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3"/>
          <p:cNvPicPr preferRelativeResize="0"/>
          <p:nvPr/>
        </p:nvPicPr>
        <p:blipFill rotWithShape="1">
          <a:blip r:embed="rId3">
            <a:alphaModFix/>
          </a:blip>
          <a:srcRect b="0" l="0" r="0" t="9918"/>
          <a:stretch/>
        </p:blipFill>
        <p:spPr>
          <a:xfrm>
            <a:off x="1058088" y="1068550"/>
            <a:ext cx="7027826" cy="3956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15" name="Google Shape;315;p43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16" name="Google Shape;316;p43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7" name="Google Shape;317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43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3. Youtube бейне сұрақтары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p43"/>
          <p:cNvSpPr/>
          <p:nvPr/>
        </p:nvSpPr>
        <p:spPr>
          <a:xfrm rot="-7975739">
            <a:off x="3557558" y="2626759"/>
            <a:ext cx="592872" cy="361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 b="21927" l="38401" r="20491" t="10809"/>
          <a:stretch/>
        </p:blipFill>
        <p:spPr>
          <a:xfrm>
            <a:off x="5067176" y="908600"/>
            <a:ext cx="3924900" cy="401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5" name="Google Shape;32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 деңгейі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Сұрақ түрі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ru" sz="1800">
                <a:latin typeface="Comfortaa"/>
                <a:ea typeface="Comfortaa"/>
                <a:cs typeface="Comfortaa"/>
                <a:sym typeface="Comfortaa"/>
              </a:rPr>
              <a:t>көп жауапты таңдау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ru" sz="1800">
                <a:latin typeface="Comfortaa"/>
                <a:ea typeface="Comfortaa"/>
                <a:cs typeface="Comfortaa"/>
                <a:sym typeface="Comfortaa"/>
              </a:rPr>
              <a:t>ашық сұрақ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ru" sz="1800">
                <a:latin typeface="Comfortaa"/>
                <a:ea typeface="Comfortaa"/>
                <a:cs typeface="Comfortaa"/>
                <a:sym typeface="Comfortaa"/>
              </a:rPr>
              <a:t>шын немесе жалған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Сұрақтар саны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○"/>
            </a:pPr>
            <a:r>
              <a:rPr lang="ru" sz="1800">
                <a:latin typeface="Comfortaa"/>
                <a:ea typeface="Comfortaa"/>
                <a:cs typeface="Comfortaa"/>
                <a:sym typeface="Comfortaa"/>
              </a:rPr>
              <a:t>3, 5, 7, 20</a:t>
            </a:r>
            <a:endParaRPr sz="1800"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Бейне идентификаторы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26" name="Google Shape;326;p44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27" name="Google Shape;327;p44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8" name="Google Shape;328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44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3. Youtube бейне сұрақтары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7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156" name="Google Shape;156;p27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7" name="Google Shape;157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Quantum TECH School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2453" y="1447675"/>
            <a:ext cx="5299101" cy="2980775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5"/>
          <p:cNvPicPr preferRelativeResize="0"/>
          <p:nvPr/>
        </p:nvPicPr>
        <p:blipFill rotWithShape="1">
          <a:blip r:embed="rId3">
            <a:alphaModFix/>
          </a:blip>
          <a:srcRect b="23309" l="38542" r="21228" t="19445"/>
          <a:stretch/>
        </p:blipFill>
        <p:spPr>
          <a:xfrm>
            <a:off x="5116025" y="1254925"/>
            <a:ext cx="3716276" cy="330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5" name="Google Shape;335;p45"/>
          <p:cNvPicPr preferRelativeResize="0"/>
          <p:nvPr/>
        </p:nvPicPr>
        <p:blipFill rotWithShape="1">
          <a:blip r:embed="rId4">
            <a:alphaModFix/>
          </a:blip>
          <a:srcRect b="17096" l="1012" r="31455" t="5227"/>
          <a:stretch/>
        </p:blipFill>
        <p:spPr>
          <a:xfrm>
            <a:off x="464103" y="1254925"/>
            <a:ext cx="4597247" cy="3305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36" name="Google Shape;336;p45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37" name="Google Shape;337;p45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8" name="Google Shape;338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9" name="Google Shape;339;p45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3. Youtube бейне сұрақтары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6"/>
          <p:cNvPicPr preferRelativeResize="0"/>
          <p:nvPr/>
        </p:nvPicPr>
        <p:blipFill rotWithShape="1">
          <a:blip r:embed="rId3">
            <a:alphaModFix/>
          </a:blip>
          <a:srcRect b="0" l="0" r="0" t="10578"/>
          <a:stretch/>
        </p:blipFill>
        <p:spPr>
          <a:xfrm>
            <a:off x="965125" y="1017725"/>
            <a:ext cx="7213748" cy="40316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45" name="Google Shape;345;p46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46" name="Google Shape;346;p46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7" name="Google Shape;347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46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4. Ғылыми зертханалар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9" name="Google Shape;349;p46"/>
          <p:cNvSpPr/>
          <p:nvPr/>
        </p:nvSpPr>
        <p:spPr>
          <a:xfrm rot="-7975739">
            <a:off x="4098183" y="2609584"/>
            <a:ext cx="592872" cy="361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 деңгейі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Ғылыми зертхананың сипаттамасы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Қосымша ақпарат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Стандарттар</a:t>
            </a:r>
            <a:endParaRPr/>
          </a:p>
        </p:txBody>
      </p:sp>
      <p:pic>
        <p:nvPicPr>
          <p:cNvPr id="355" name="Google Shape;355;p47"/>
          <p:cNvPicPr preferRelativeResize="0"/>
          <p:nvPr/>
        </p:nvPicPr>
        <p:blipFill rotWithShape="1">
          <a:blip r:embed="rId3">
            <a:alphaModFix/>
          </a:blip>
          <a:srcRect b="4532" l="38622" r="20589" t="10915"/>
          <a:stretch/>
        </p:blipFill>
        <p:spPr>
          <a:xfrm>
            <a:off x="5627950" y="702225"/>
            <a:ext cx="3356752" cy="43486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56" name="Google Shape;356;p47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57" name="Google Shape;357;p47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8" name="Google Shape;358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47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4. Ғылыми зертханалар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 b="6811" l="38640" r="20970" t="19788"/>
          <a:stretch/>
        </p:blipFill>
        <p:spPr>
          <a:xfrm>
            <a:off x="958000" y="1137975"/>
            <a:ext cx="3445330" cy="39133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 b="7107" l="38591" r="20829" t="11005"/>
          <a:stretch/>
        </p:blipFill>
        <p:spPr>
          <a:xfrm>
            <a:off x="5034925" y="811086"/>
            <a:ext cx="3361849" cy="424024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66" name="Google Shape;366;p48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67" name="Google Shape;367;p48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8" name="Google Shape;368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48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4. Ғылыми зертханалар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9"/>
          <p:cNvPicPr preferRelativeResize="0"/>
          <p:nvPr/>
        </p:nvPicPr>
        <p:blipFill rotWithShape="1">
          <a:blip r:embed="rId3">
            <a:alphaModFix/>
          </a:blip>
          <a:srcRect b="0" l="0" r="0" t="10554"/>
          <a:stretch/>
        </p:blipFill>
        <p:spPr>
          <a:xfrm>
            <a:off x="981638" y="1017725"/>
            <a:ext cx="7180718" cy="40141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75" name="Google Shape;375;p49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76" name="Google Shape;376;p49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7" name="Google Shape;377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8" name="Google Shape;378;p49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5. Топтық жұмыс генераторы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9" name="Google Shape;379;p49"/>
          <p:cNvSpPr/>
          <p:nvPr/>
        </p:nvSpPr>
        <p:spPr>
          <a:xfrm rot="-7975739">
            <a:off x="6921333" y="2686809"/>
            <a:ext cx="592872" cy="361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 деңгейі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Топтық жұмыс уақыты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Тақырып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Топтағы оқушы саны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50"/>
          <p:cNvPicPr preferRelativeResize="0"/>
          <p:nvPr/>
        </p:nvPicPr>
        <p:blipFill rotWithShape="1">
          <a:blip r:embed="rId3">
            <a:alphaModFix/>
          </a:blip>
          <a:srcRect b="9235" l="38638" r="20412" t="10943"/>
          <a:stretch/>
        </p:blipFill>
        <p:spPr>
          <a:xfrm>
            <a:off x="5428100" y="941525"/>
            <a:ext cx="3369874" cy="410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86" name="Google Shape;386;p50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87" name="Google Shape;387;p50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8" name="Google Shape;388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50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5. Топтық жұмыс генераторы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51"/>
          <p:cNvPicPr preferRelativeResize="0"/>
          <p:nvPr/>
        </p:nvPicPr>
        <p:blipFill rotWithShape="1">
          <a:blip r:embed="rId3">
            <a:alphaModFix/>
          </a:blip>
          <a:srcRect b="7052" l="38480" r="20634" t="19789"/>
          <a:stretch/>
        </p:blipFill>
        <p:spPr>
          <a:xfrm>
            <a:off x="1016350" y="1101625"/>
            <a:ext cx="3555652" cy="39764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5" name="Google Shape;395;p51"/>
          <p:cNvPicPr preferRelativeResize="0"/>
          <p:nvPr/>
        </p:nvPicPr>
        <p:blipFill rotWithShape="1">
          <a:blip r:embed="rId4">
            <a:alphaModFix/>
          </a:blip>
          <a:srcRect b="6725" l="38553" r="20855" t="11555"/>
          <a:stretch/>
        </p:blipFill>
        <p:spPr>
          <a:xfrm>
            <a:off x="5103925" y="781425"/>
            <a:ext cx="3414499" cy="4296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96" name="Google Shape;396;p51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397" name="Google Shape;397;p51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8" name="Google Shape;398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9" name="Google Shape;399;p51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5. Топтық жұмыс генераторы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24" y="1152475"/>
            <a:ext cx="8025948" cy="3687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05" name="Google Shape;405;p52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06" name="Google Shape;406;p52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7" name="Google Shape;407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8" name="Google Shape;408;p52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6. Сөздік есептер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9" name="Google Shape;409;p52"/>
          <p:cNvSpPr/>
          <p:nvPr/>
        </p:nvSpPr>
        <p:spPr>
          <a:xfrm rot="-7975739">
            <a:off x="3729183" y="2995759"/>
            <a:ext cx="592872" cy="361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Пәндік тақырып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Контекстік тақырып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Сұрақ саны</a:t>
            </a:r>
            <a:endParaRPr/>
          </a:p>
        </p:txBody>
      </p:sp>
      <p:pic>
        <p:nvPicPr>
          <p:cNvPr id="415" name="Google Shape;4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39738"/>
            <a:ext cx="4213450" cy="45042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6" name="Google Shape;416;p53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17" name="Google Shape;417;p53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8" name="Google Shape;418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53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6. Сөздік есептер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4"/>
          <p:cNvPicPr preferRelativeResize="0"/>
          <p:nvPr/>
        </p:nvPicPr>
        <p:blipFill rotWithShape="1">
          <a:blip r:embed="rId3">
            <a:alphaModFix/>
          </a:blip>
          <a:srcRect b="0" l="0" r="1893" t="0"/>
          <a:stretch/>
        </p:blipFill>
        <p:spPr>
          <a:xfrm>
            <a:off x="3244212" y="161588"/>
            <a:ext cx="4938124" cy="48203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25" name="Google Shape;425;p54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26" name="Google Shape;426;p54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7" name="Google Shape;427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" name="Google Shape;428;p54"/>
          <p:cNvSpPr txBox="1"/>
          <p:nvPr>
            <p:ph type="title"/>
          </p:nvPr>
        </p:nvSpPr>
        <p:spPr>
          <a:xfrm>
            <a:off x="464100" y="368825"/>
            <a:ext cx="262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6. Сөздік есептер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0" l="0" r="0" t="8642"/>
          <a:stretch/>
        </p:blipFill>
        <p:spPr>
          <a:xfrm>
            <a:off x="1611575" y="1235900"/>
            <a:ext cx="2032949" cy="2786524"/>
          </a:xfrm>
          <a:prstGeom prst="rect">
            <a:avLst/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4">
            <a:alphaModFix/>
          </a:blip>
          <a:srcRect b="0" l="6402" r="0" t="14493"/>
          <a:stretch/>
        </p:blipFill>
        <p:spPr>
          <a:xfrm>
            <a:off x="5633800" y="1235900"/>
            <a:ext cx="2032949" cy="27865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6" name="Google Shape;166;p28"/>
          <p:cNvSpPr txBox="1"/>
          <p:nvPr/>
        </p:nvSpPr>
        <p:spPr>
          <a:xfrm>
            <a:off x="1581500" y="4072525"/>
            <a:ext cx="20931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Мұрат Бегайым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Математика кафедрасының меңгерушісі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5633800" y="4072525"/>
            <a:ext cx="2093100" cy="9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Кәрімова Назерке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Жаратылыстану ғылымдары</a:t>
            </a:r>
            <a:r>
              <a:rPr b="1" lang="ru" sz="1200"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кафедрасының меңгерушісі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Спикерлер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724" y="1283575"/>
            <a:ext cx="6072550" cy="34158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34" name="Google Shape;434;p55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35" name="Google Shape;435;p55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Google Shape;437;p55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7. Jeopardy ойыны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088" y="1241001"/>
            <a:ext cx="7773624" cy="35300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43" name="Google Shape;443;p56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44" name="Google Shape;444;p56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5" name="Google Shape;445;p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6" name="Google Shape;446;p56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7. Jeopardy ойыны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7" name="Google Shape;447;p56"/>
          <p:cNvSpPr/>
          <p:nvPr/>
        </p:nvSpPr>
        <p:spPr>
          <a:xfrm rot="-7975739">
            <a:off x="4275558" y="3047234"/>
            <a:ext cx="592872" cy="36106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Сынып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Тақырып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Бағандардың атауы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3" name="Google Shape;4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550" y="368825"/>
            <a:ext cx="4584899" cy="4709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54" name="Google Shape;454;p57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55" name="Google Shape;455;p57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6" name="Google Shape;456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57"/>
          <p:cNvSpPr txBox="1"/>
          <p:nvPr>
            <p:ph type="title"/>
          </p:nvPr>
        </p:nvSpPr>
        <p:spPr>
          <a:xfrm>
            <a:off x="4641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7. Jeopardy ойыны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8"/>
          <p:cNvPicPr preferRelativeResize="0"/>
          <p:nvPr/>
        </p:nvPicPr>
        <p:blipFill rotWithShape="1">
          <a:blip r:embed="rId3">
            <a:alphaModFix/>
          </a:blip>
          <a:srcRect b="45264" l="1920" r="2064" t="12978"/>
          <a:stretch/>
        </p:blipFill>
        <p:spPr>
          <a:xfrm>
            <a:off x="154371" y="265950"/>
            <a:ext cx="6154550" cy="243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0820" y="1267975"/>
            <a:ext cx="4941951" cy="38755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464" name="Google Shape;464;p58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465" name="Google Shape;465;p58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6" name="Google Shape;466;p5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7" name="Google Shape;467;p58"/>
          <p:cNvSpPr txBox="1"/>
          <p:nvPr>
            <p:ph type="title"/>
          </p:nvPr>
        </p:nvSpPr>
        <p:spPr>
          <a:xfrm>
            <a:off x="498425" y="2888000"/>
            <a:ext cx="218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7. Jeopardy ойыны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59"/>
          <p:cNvGrpSpPr/>
          <p:nvPr/>
        </p:nvGrpSpPr>
        <p:grpSpPr>
          <a:xfrm>
            <a:off x="-2387785" y="-1144349"/>
            <a:ext cx="3838833" cy="3838833"/>
            <a:chOff x="-27" y="-1"/>
            <a:chExt cx="5118444" cy="5118444"/>
          </a:xfrm>
        </p:grpSpPr>
        <p:sp>
          <p:nvSpPr>
            <p:cNvPr id="473" name="Google Shape;473;p59"/>
            <p:cNvSpPr/>
            <p:nvPr/>
          </p:nvSpPr>
          <p:spPr>
            <a:xfrm flipH="1" rot="-2700000">
              <a:off x="748482" y="750647"/>
              <a:ext cx="3621425" cy="3617148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5D5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59"/>
            <p:cNvSpPr/>
            <p:nvPr/>
          </p:nvSpPr>
          <p:spPr>
            <a:xfrm flipH="1" rot="-2700000">
              <a:off x="1014301" y="1016109"/>
              <a:ext cx="3084866" cy="308127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68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5" name="Google Shape;475;p59"/>
            <p:cNvGrpSpPr/>
            <p:nvPr/>
          </p:nvGrpSpPr>
          <p:grpSpPr>
            <a:xfrm>
              <a:off x="801729" y="814779"/>
              <a:ext cx="3501954" cy="3501954"/>
              <a:chOff x="11" y="-1"/>
              <a:chExt cx="3501954" cy="3501954"/>
            </a:xfrm>
          </p:grpSpPr>
          <p:sp>
            <p:nvSpPr>
              <p:cNvPr id="476" name="Google Shape;476;p59"/>
              <p:cNvSpPr/>
              <p:nvPr/>
            </p:nvSpPr>
            <p:spPr>
              <a:xfrm flipH="1" rot="-2700000">
                <a:off x="512154" y="513555"/>
                <a:ext cx="2477668" cy="2474843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B0AD"/>
              </a:solidFill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59"/>
              <p:cNvSpPr txBox="1"/>
              <p:nvPr/>
            </p:nvSpPr>
            <p:spPr>
              <a:xfrm rot="-2700000">
                <a:off x="1868661" y="1714228"/>
                <a:ext cx="1238851" cy="37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3B5D5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8" name="Google Shape;478;p59"/>
            <p:cNvSpPr/>
            <p:nvPr/>
          </p:nvSpPr>
          <p:spPr>
            <a:xfrm flipH="1" rot="-2700000">
              <a:off x="1619002" y="1633191"/>
              <a:ext cx="1867339" cy="1865124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8D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59"/>
          <p:cNvGrpSpPr/>
          <p:nvPr/>
        </p:nvGrpSpPr>
        <p:grpSpPr>
          <a:xfrm>
            <a:off x="6417947" y="2241610"/>
            <a:ext cx="6286127" cy="6286126"/>
            <a:chOff x="-1" y="23"/>
            <a:chExt cx="8381502" cy="8381502"/>
          </a:xfrm>
        </p:grpSpPr>
        <p:sp>
          <p:nvSpPr>
            <p:cNvPr id="480" name="Google Shape;480;p59"/>
            <p:cNvSpPr/>
            <p:nvPr/>
          </p:nvSpPr>
          <p:spPr>
            <a:xfrm flipH="1" rot="-8100000">
              <a:off x="1225704" y="1229203"/>
              <a:ext cx="5930092" cy="5923142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5D5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59"/>
            <p:cNvSpPr/>
            <p:nvPr/>
          </p:nvSpPr>
          <p:spPr>
            <a:xfrm flipH="1" rot="-8100000">
              <a:off x="1660947" y="1672020"/>
              <a:ext cx="5051483" cy="5045603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8683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2" name="Google Shape;482;p59"/>
            <p:cNvGrpSpPr/>
            <p:nvPr/>
          </p:nvGrpSpPr>
          <p:grpSpPr>
            <a:xfrm>
              <a:off x="1334211" y="1334215"/>
              <a:ext cx="5734476" cy="5734476"/>
              <a:chOff x="-1" y="2"/>
              <a:chExt cx="5734476" cy="5734476"/>
            </a:xfrm>
          </p:grpSpPr>
          <p:sp>
            <p:nvSpPr>
              <p:cNvPr id="483" name="Google Shape;483;p59"/>
              <p:cNvSpPr/>
              <p:nvPr/>
            </p:nvSpPr>
            <p:spPr>
              <a:xfrm flipH="1" rot="-8100000">
                <a:off x="838610" y="840981"/>
                <a:ext cx="4057254" cy="4052519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B0AD"/>
              </a:solidFill>
              <a:ln>
                <a:noFill/>
              </a:ln>
            </p:spPr>
            <p:txBody>
              <a:bodyPr anchorCtr="0" anchor="ctr" bIns="34275" lIns="34275" spcFirstLastPara="1" rIns="342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59"/>
              <p:cNvSpPr txBox="1"/>
              <p:nvPr/>
            </p:nvSpPr>
            <p:spPr>
              <a:xfrm rot="-8100000">
                <a:off x="2098613" y="1475131"/>
                <a:ext cx="2028831" cy="37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ru" sz="1400" u="none" cap="none" strike="noStrike">
                    <a:solidFill>
                      <a:srgbClr val="3B5D5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59"/>
            <p:cNvSpPr/>
            <p:nvPr/>
          </p:nvSpPr>
          <p:spPr>
            <a:xfrm flipH="1" rot="-8100000">
              <a:off x="2672565" y="2674377"/>
              <a:ext cx="3057756" cy="3054167"/>
            </a:xfrm>
            <a:custGeom>
              <a:rect b="b" l="l" r="r" t="t"/>
              <a:pathLst>
                <a:path extrusionOk="0" h="21600" w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8D7"/>
            </a:solidFill>
            <a:ln>
              <a:noFill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59"/>
          <p:cNvSpPr txBox="1"/>
          <p:nvPr/>
        </p:nvSpPr>
        <p:spPr>
          <a:xfrm>
            <a:off x="1050450" y="1845975"/>
            <a:ext cx="7043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ru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Назарларыңызға рахмет!</a:t>
            </a:r>
            <a:endParaRPr b="0" i="0" sz="3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7" name="Google Shape;487;p59"/>
          <p:cNvPicPr preferRelativeResize="0"/>
          <p:nvPr/>
        </p:nvPicPr>
        <p:blipFill rotWithShape="1">
          <a:blip r:embed="rId3">
            <a:alphaModFix/>
          </a:blip>
          <a:srcRect b="14985" l="28127" r="26271" t="22732"/>
          <a:stretch/>
        </p:blipFill>
        <p:spPr>
          <a:xfrm>
            <a:off x="7575800" y="-34325"/>
            <a:ext cx="1627203" cy="157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9"/>
          <p:cNvSpPr txBox="1"/>
          <p:nvPr/>
        </p:nvSpPr>
        <p:spPr>
          <a:xfrm>
            <a:off x="-7525" y="3224000"/>
            <a:ext cx="4842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Байланыс поштасы: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Кәрімова Назерке </a:t>
            </a:r>
            <a:r>
              <a:rPr b="1" lang="ru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nazerke@quantumtech.edu.kz</a:t>
            </a:r>
            <a:endParaRPr b="1"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Мұрат Бегайым </a:t>
            </a:r>
            <a:r>
              <a:rPr b="1" lang="ru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begayim.murat@quantum.edu.kz</a:t>
            </a:r>
            <a:endParaRPr b="1"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9" name="Google Shape;48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5375" y="129763"/>
            <a:ext cx="1540426" cy="124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Мақсаттары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ru" sz="1700">
                <a:latin typeface="Comfortaa"/>
                <a:ea typeface="Comfortaa"/>
                <a:cs typeface="Comfortaa"/>
                <a:sym typeface="Comfortaa"/>
              </a:rPr>
              <a:t>Қатысушыларды тапсырмалар жасау үшін пайдалануға болатын негізгі жасанды интеллект (ЖИ) құралдарымен таныстыру;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ru" sz="1700">
                <a:latin typeface="Comfortaa"/>
                <a:ea typeface="Comfortaa"/>
                <a:cs typeface="Comfortaa"/>
                <a:sym typeface="Comfortaa"/>
              </a:rPr>
              <a:t>Бұл құралдарды іс жүзінде қалай қолдану керектігін көрсету;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ru" sz="1700">
                <a:latin typeface="Comfortaa"/>
                <a:ea typeface="Comfortaa"/>
                <a:cs typeface="Comfortaa"/>
                <a:sym typeface="Comfortaa"/>
              </a:rPr>
              <a:t>Жасанды интеллект (ЖИ) көмегімен жасалған тапсырмалардың бірнеше пәндердің мысалдарын қарастыру;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ru" sz="1700">
                <a:latin typeface="Comfortaa"/>
                <a:ea typeface="Comfortaa"/>
                <a:cs typeface="Comfortaa"/>
                <a:sym typeface="Comfortaa"/>
              </a:rPr>
              <a:t>Қатысушыларды жасанды интеллект (ЖИ) құралдарын пайдаланып өз тапсырмаларын жасауға үйрету.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75" name="Google Shape;175;p29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176" name="Google Shape;176;p29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Мазмұны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Magic School AI тіркелу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Жұмыс парағы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Көп таңдаулы тапсырма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Youtube бейне сұрақтары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Ғылыми зертханалар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Топтық жұмыс генераторы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Сөздік есептер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Jeopardy ойыны</a:t>
            </a:r>
            <a:endParaRPr sz="17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84" name="Google Shape;184;p30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185" name="Google Shape;185;p30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6" name="Google Shape;186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Magic School AI пайдалы тұстары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Инновациялық оқу құралдары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Мұғалімдер мен оқушыларға арналған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Қолжетімділік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Тиімділік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Дербестелген әдіс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Белсенділік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613" y="2169700"/>
            <a:ext cx="4181475" cy="2057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4" name="Google Shape;194;p31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195" name="Google Shape;195;p31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2"/>
          <p:cNvPicPr preferRelativeResize="0"/>
          <p:nvPr/>
        </p:nvPicPr>
        <p:blipFill rotWithShape="1">
          <a:blip r:embed="rId3">
            <a:alphaModFix/>
          </a:blip>
          <a:srcRect b="23924" l="0" r="0" t="4763"/>
          <a:stretch/>
        </p:blipFill>
        <p:spPr>
          <a:xfrm>
            <a:off x="343975" y="1060125"/>
            <a:ext cx="8456051" cy="37689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22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magicschool.ai</a:t>
            </a:r>
            <a:r>
              <a:rPr b="1" lang="ru" sz="2220">
                <a:latin typeface="Comfortaa"/>
                <a:ea typeface="Comfortaa"/>
                <a:cs typeface="Comfortaa"/>
                <a:sym typeface="Comfortaa"/>
              </a:rPr>
              <a:t> сайтына кіру және парақшаны аудару</a:t>
            </a:r>
            <a:endParaRPr sz="2220"/>
          </a:p>
        </p:txBody>
      </p:sp>
      <p:grpSp>
        <p:nvGrpSpPr>
          <p:cNvPr id="203" name="Google Shape;203;p32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04" name="Google Shape;204;p32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5" name="Google Shape;205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" name="Google Shape;206;p32"/>
          <p:cNvSpPr/>
          <p:nvPr/>
        </p:nvSpPr>
        <p:spPr>
          <a:xfrm rot="-2482120">
            <a:off x="5720042" y="4282847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Парақшаның жоғарғы оң жаққа бару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Аудармашыны ашу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Басқа тілді таңдау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Тілдер арасынан қазақ тілін таңдау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ru">
                <a:latin typeface="Comfortaa"/>
                <a:ea typeface="Comfortaa"/>
                <a:cs typeface="Comfortaa"/>
                <a:sym typeface="Comfortaa"/>
              </a:rPr>
              <a:t>Әрқашан ағылшын тіліне аудару</a:t>
            </a:r>
            <a:endParaRPr/>
          </a:p>
        </p:txBody>
      </p:sp>
      <p:sp>
        <p:nvSpPr>
          <p:cNvPr id="212" name="Google Shape;21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Парақшаны аудару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3">
            <a:alphaModFix/>
          </a:blip>
          <a:srcRect b="71485" l="65746" r="11983" t="5252"/>
          <a:stretch/>
        </p:blipFill>
        <p:spPr>
          <a:xfrm>
            <a:off x="6721475" y="1350838"/>
            <a:ext cx="2288174" cy="149378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4">
            <a:alphaModFix/>
          </a:blip>
          <a:srcRect b="73697" l="66188" r="11941" t="5061"/>
          <a:stretch/>
        </p:blipFill>
        <p:spPr>
          <a:xfrm>
            <a:off x="4405350" y="2857525"/>
            <a:ext cx="2384773" cy="14475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5" name="Google Shape;215;p33"/>
          <p:cNvPicPr preferRelativeResize="0"/>
          <p:nvPr/>
        </p:nvPicPr>
        <p:blipFill rotWithShape="1">
          <a:blip r:embed="rId5">
            <a:alphaModFix/>
          </a:blip>
          <a:srcRect b="76410" l="66062" r="12032" t="4772"/>
          <a:stretch/>
        </p:blipFill>
        <p:spPr>
          <a:xfrm>
            <a:off x="5544162" y="0"/>
            <a:ext cx="2516123" cy="13508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6">
            <a:alphaModFix/>
          </a:blip>
          <a:srcRect b="75674" l="65842" r="11887" t="5296"/>
          <a:stretch/>
        </p:blipFill>
        <p:spPr>
          <a:xfrm>
            <a:off x="6790125" y="3873296"/>
            <a:ext cx="2288174" cy="122202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7" name="Google Shape;217;p33"/>
          <p:cNvSpPr/>
          <p:nvPr/>
        </p:nvSpPr>
        <p:spPr>
          <a:xfrm rot="-2482120">
            <a:off x="6835567" y="283197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" name="Google Shape;218;p33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19" name="Google Shape;219;p33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0" name="Google Shape;220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33"/>
          <p:cNvSpPr/>
          <p:nvPr/>
        </p:nvSpPr>
        <p:spPr>
          <a:xfrm rot="-2482120">
            <a:off x="6425667" y="1997347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3"/>
          <p:cNvSpPr/>
          <p:nvPr/>
        </p:nvSpPr>
        <p:spPr>
          <a:xfrm rot="-2482120">
            <a:off x="5707317" y="4131997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/>
          <p:nvPr/>
        </p:nvSpPr>
        <p:spPr>
          <a:xfrm rot="-2482120">
            <a:off x="6425667" y="4583422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magicschool.ai</a:t>
            </a:r>
            <a:r>
              <a:rPr b="1" lang="ru">
                <a:latin typeface="Comfortaa"/>
                <a:ea typeface="Comfortaa"/>
                <a:cs typeface="Comfortaa"/>
                <a:sym typeface="Comfortaa"/>
              </a:rPr>
              <a:t> сайтына тіркелу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4">
            <a:alphaModFix/>
          </a:blip>
          <a:srcRect b="23338" l="0" r="0" t="9941"/>
          <a:stretch/>
        </p:blipFill>
        <p:spPr>
          <a:xfrm>
            <a:off x="359250" y="1211200"/>
            <a:ext cx="8425501" cy="35136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0" name="Google Shape;230;p34"/>
          <p:cNvSpPr/>
          <p:nvPr/>
        </p:nvSpPr>
        <p:spPr>
          <a:xfrm rot="-2482120">
            <a:off x="7341867" y="1656172"/>
            <a:ext cx="592826" cy="3611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1" name="Google Shape;231;p34"/>
          <p:cNvGrpSpPr/>
          <p:nvPr/>
        </p:nvGrpSpPr>
        <p:grpSpPr>
          <a:xfrm>
            <a:off x="-584151" y="3646568"/>
            <a:ext cx="2187654" cy="1728610"/>
            <a:chOff x="-795079" y="4638907"/>
            <a:chExt cx="3014128" cy="2548445"/>
          </a:xfrm>
        </p:grpSpPr>
        <p:sp>
          <p:nvSpPr>
            <p:cNvPr id="232" name="Google Shape;232;p34"/>
            <p:cNvSpPr/>
            <p:nvPr/>
          </p:nvSpPr>
          <p:spPr>
            <a:xfrm>
              <a:off x="-11151" y="4638907"/>
              <a:ext cx="2230200" cy="2230200"/>
            </a:xfrm>
            <a:prstGeom prst="rtTriangle">
              <a:avLst/>
            </a:prstGeom>
            <a:solidFill>
              <a:srgbClr val="00322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" name="Google Shape;233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795079" y="5160906"/>
              <a:ext cx="2865281" cy="2026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