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</p:embeddedFont>
    <p:embeddedFont>
      <p:font typeface="Proxima Nova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4.svg"/><Relationship Id="rId7" Type="http://schemas.openxmlformats.org/officeDocument/2006/relationships/image" Target="../media/image1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6.sv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0.png"/><Relationship Id="rId5" Type="http://schemas.openxmlformats.org/officeDocument/2006/relationships/image" Target="../media/image16.svg"/><Relationship Id="rId10" Type="http://schemas.openxmlformats.org/officeDocument/2006/relationships/image" Target="../media/image39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5" Type="http://schemas.openxmlformats.org/officeDocument/2006/relationships/image" Target="../media/image16.sv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4.svg"/><Relationship Id="rId7" Type="http://schemas.openxmlformats.org/officeDocument/2006/relationships/image" Target="../media/image1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6.svg"/><Relationship Id="rId3" Type="http://schemas.openxmlformats.org/officeDocument/2006/relationships/image" Target="../media/image44.svg"/><Relationship Id="rId7" Type="http://schemas.openxmlformats.org/officeDocument/2006/relationships/image" Target="../media/image6.svg"/><Relationship Id="rId12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6.svg"/><Relationship Id="rId3" Type="http://schemas.openxmlformats.org/officeDocument/2006/relationships/image" Target="../media/image44.svg"/><Relationship Id="rId7" Type="http://schemas.openxmlformats.org/officeDocument/2006/relationships/image" Target="../media/image6.svg"/><Relationship Id="rId12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jpe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7.jpe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3036957"/>
            <a:ext cx="8810927" cy="5746257"/>
          </a:xfrm>
          <a:custGeom>
            <a:avLst/>
            <a:gdLst/>
            <a:ahLst/>
            <a:cxnLst/>
            <a:rect l="l" t="t" r="r" b="b"/>
            <a:pathLst>
              <a:path w="8810927" h="5746257">
                <a:moveTo>
                  <a:pt x="0" y="0"/>
                </a:moveTo>
                <a:lnTo>
                  <a:pt x="8810927" y="0"/>
                </a:lnTo>
                <a:lnTo>
                  <a:pt x="8810927" y="5746257"/>
                </a:lnTo>
                <a:lnTo>
                  <a:pt x="0" y="574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596961">
            <a:off x="-1432340" y="6872827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01367">
            <a:off x="714950" y="8429479"/>
            <a:ext cx="3625255" cy="4816160"/>
          </a:xfrm>
          <a:custGeom>
            <a:avLst/>
            <a:gdLst/>
            <a:ahLst/>
            <a:cxnLst/>
            <a:rect l="l" t="t" r="r" b="b"/>
            <a:pathLst>
              <a:path w="3625255" h="4816160">
                <a:moveTo>
                  <a:pt x="0" y="0"/>
                </a:moveTo>
                <a:lnTo>
                  <a:pt x="3625255" y="0"/>
                </a:lnTo>
                <a:lnTo>
                  <a:pt x="3625255" y="4816161"/>
                </a:lnTo>
                <a:lnTo>
                  <a:pt x="0" y="4816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123381">
            <a:off x="15383533" y="-370895"/>
            <a:ext cx="3980134" cy="41148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95011">
            <a:off x="13558858" y="-1158072"/>
            <a:ext cx="2921537" cy="3881268"/>
          </a:xfrm>
          <a:custGeom>
            <a:avLst/>
            <a:gdLst/>
            <a:ahLst/>
            <a:cxnLst/>
            <a:rect l="l" t="t" r="r" b="b"/>
            <a:pathLst>
              <a:path w="2921537" h="3881268">
                <a:moveTo>
                  <a:pt x="0" y="0"/>
                </a:moveTo>
                <a:lnTo>
                  <a:pt x="2921536" y="0"/>
                </a:lnTo>
                <a:lnTo>
                  <a:pt x="2921536" y="3881269"/>
                </a:lnTo>
                <a:lnTo>
                  <a:pt x="0" y="38812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79888" y="1309440"/>
            <a:ext cx="13189168" cy="254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4045" spc="40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ИНФОРМАТИКА</a:t>
            </a:r>
            <a:r>
              <a:rPr lang="en-US" sz="4045" spc="40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  <a:r>
              <a:rPr lang="en-US" sz="4045" spc="40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ДЛЯ ДЕТЕЙ С ОСОБЫМИ ОБРАЗОВАТЕЛЬНЫМИ ПОТРЕБНОСТЯМИ: </a:t>
            </a:r>
            <a:r>
              <a:rPr lang="en-US" sz="4045" spc="40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ИНКЛЮЗИВНЫЕ МЕТОДЫ </a:t>
            </a:r>
            <a:r>
              <a:rPr lang="en-US" sz="4045" spc="40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И ПОДХОДЫ В</a:t>
            </a:r>
            <a:r>
              <a:rPr lang="en-US" sz="4045" spc="40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ЦИФРОВОМ ОБРАЗОВАНИИ</a:t>
            </a:r>
          </a:p>
          <a:p>
            <a:pPr algn="l">
              <a:lnSpc>
                <a:spcPts val="4045"/>
              </a:lnSpc>
            </a:pPr>
            <a:endParaRPr lang="en-US" sz="4045" spc="40">
              <a:solidFill>
                <a:srgbClr val="FF914D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6886" y="6895286"/>
            <a:ext cx="7433212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 spc="36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Подготовил: </a:t>
            </a:r>
            <a:r>
              <a:rPr lang="en-US" sz="3600" spc="36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Калиахметов А.С.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171820" y="9212492"/>
            <a:ext cx="7985339" cy="733459"/>
            <a:chOff x="0" y="0"/>
            <a:chExt cx="10647118" cy="977945"/>
          </a:xfrm>
        </p:grpSpPr>
        <p:sp>
          <p:nvSpPr>
            <p:cNvPr id="10" name="TextBox 10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833588" y="2780259"/>
          <a:ext cx="10728797" cy="6877050"/>
        </p:xfrm>
        <a:graphic>
          <a:graphicData uri="http://schemas.openxmlformats.org/drawingml/2006/table">
            <a:tbl>
              <a:tblPr/>
              <a:tblGrid>
                <a:gridCol w="4172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485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039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Создание поурочного плана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009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Создание юнитов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009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Бесплатно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141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Индивидуальной образовательной программы (IEP), адаптированной к потребностям учащихся.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791890" y="261620"/>
            <a:ext cx="8115300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СРАВНИТЕЛЬНЫЙ </a:t>
            </a:r>
            <a:r>
              <a:rPr lang="en-US" sz="6399" spc="63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АНАЛИЗ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53301" y="3147289"/>
            <a:ext cx="15077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Gemini AI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67268" y="3147289"/>
            <a:ext cx="170189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Copilot AI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40613" y="3147289"/>
            <a:ext cx="246221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Magic school AI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49540" y="3147289"/>
            <a:ext cx="186213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Крийтерий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96961">
            <a:off x="-1406027" y="6806086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01367">
            <a:off x="557077" y="8324231"/>
            <a:ext cx="3625255" cy="4816160"/>
          </a:xfrm>
          <a:custGeom>
            <a:avLst/>
            <a:gdLst/>
            <a:ahLst/>
            <a:cxnLst/>
            <a:rect l="l" t="t" r="r" b="b"/>
            <a:pathLst>
              <a:path w="3625255" h="4816160">
                <a:moveTo>
                  <a:pt x="0" y="0"/>
                </a:moveTo>
                <a:lnTo>
                  <a:pt x="3625255" y="0"/>
                </a:lnTo>
                <a:lnTo>
                  <a:pt x="3625255" y="4816160"/>
                </a:lnTo>
                <a:lnTo>
                  <a:pt x="0" y="4816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956905">
            <a:off x="15474752" y="-385440"/>
            <a:ext cx="3832752" cy="3962431"/>
          </a:xfrm>
          <a:custGeom>
            <a:avLst/>
            <a:gdLst/>
            <a:ahLst/>
            <a:cxnLst/>
            <a:rect l="l" t="t" r="r" b="b"/>
            <a:pathLst>
              <a:path w="3832752" h="3962431">
                <a:moveTo>
                  <a:pt x="0" y="0"/>
                </a:moveTo>
                <a:lnTo>
                  <a:pt x="3832752" y="0"/>
                </a:lnTo>
                <a:lnTo>
                  <a:pt x="3832752" y="3962431"/>
                </a:lnTo>
                <a:lnTo>
                  <a:pt x="0" y="39624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95011">
            <a:off x="13800601" y="-1123498"/>
            <a:ext cx="2831272" cy="3761351"/>
          </a:xfrm>
          <a:custGeom>
            <a:avLst/>
            <a:gdLst/>
            <a:ahLst/>
            <a:cxnLst/>
            <a:rect l="l" t="t" r="r" b="b"/>
            <a:pathLst>
              <a:path w="2831272" h="3761351">
                <a:moveTo>
                  <a:pt x="0" y="0"/>
                </a:moveTo>
                <a:lnTo>
                  <a:pt x="2831272" y="0"/>
                </a:lnTo>
                <a:lnTo>
                  <a:pt x="2831272" y="3761351"/>
                </a:lnTo>
                <a:lnTo>
                  <a:pt x="0" y="37613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6181" y="2478887"/>
            <a:ext cx="2783387" cy="1913579"/>
          </a:xfrm>
          <a:custGeom>
            <a:avLst/>
            <a:gdLst/>
            <a:ahLst/>
            <a:cxnLst/>
            <a:rect l="l" t="t" r="r" b="b"/>
            <a:pathLst>
              <a:path w="2783387" h="1913579">
                <a:moveTo>
                  <a:pt x="0" y="0"/>
                </a:moveTo>
                <a:lnTo>
                  <a:pt x="2783388" y="0"/>
                </a:lnTo>
                <a:lnTo>
                  <a:pt x="2783388" y="1913578"/>
                </a:lnTo>
                <a:lnTo>
                  <a:pt x="0" y="1913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18595" y="1243270"/>
            <a:ext cx="7097598" cy="8871998"/>
          </a:xfrm>
          <a:custGeom>
            <a:avLst/>
            <a:gdLst/>
            <a:ahLst/>
            <a:cxnLst/>
            <a:rect l="l" t="t" r="r" b="b"/>
            <a:pathLst>
              <a:path w="7097598" h="8871998">
                <a:moveTo>
                  <a:pt x="0" y="0"/>
                </a:moveTo>
                <a:lnTo>
                  <a:pt x="7097599" y="0"/>
                </a:lnTo>
                <a:lnTo>
                  <a:pt x="7097599" y="8871998"/>
                </a:lnTo>
                <a:lnTo>
                  <a:pt x="0" y="88719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3071" y="394910"/>
            <a:ext cx="11376743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РЕШЕНИЕ</a:t>
            </a: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96961">
            <a:off x="-1406027" y="6806086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01367">
            <a:off x="557077" y="8324231"/>
            <a:ext cx="3625255" cy="4816160"/>
          </a:xfrm>
          <a:custGeom>
            <a:avLst/>
            <a:gdLst/>
            <a:ahLst/>
            <a:cxnLst/>
            <a:rect l="l" t="t" r="r" b="b"/>
            <a:pathLst>
              <a:path w="3625255" h="4816160">
                <a:moveTo>
                  <a:pt x="0" y="0"/>
                </a:moveTo>
                <a:lnTo>
                  <a:pt x="3625255" y="0"/>
                </a:lnTo>
                <a:lnTo>
                  <a:pt x="3625255" y="4816160"/>
                </a:lnTo>
                <a:lnTo>
                  <a:pt x="0" y="4816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123381">
            <a:off x="15488782" y="-651472"/>
            <a:ext cx="3980134" cy="41148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95011">
            <a:off x="13614410" y="-1236110"/>
            <a:ext cx="2725288" cy="3620552"/>
          </a:xfrm>
          <a:custGeom>
            <a:avLst/>
            <a:gdLst/>
            <a:ahLst/>
            <a:cxnLst/>
            <a:rect l="l" t="t" r="r" b="b"/>
            <a:pathLst>
              <a:path w="2725288" h="3620552">
                <a:moveTo>
                  <a:pt x="0" y="0"/>
                </a:moveTo>
                <a:lnTo>
                  <a:pt x="2725289" y="0"/>
                </a:lnTo>
                <a:lnTo>
                  <a:pt x="2725289" y="3620552"/>
                </a:lnTo>
                <a:lnTo>
                  <a:pt x="0" y="3620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1219643"/>
            <a:ext cx="18288000" cy="9067357"/>
          </a:xfrm>
          <a:custGeom>
            <a:avLst/>
            <a:gdLst/>
            <a:ahLst/>
            <a:cxnLst/>
            <a:rect l="l" t="t" r="r" b="b"/>
            <a:pathLst>
              <a:path w="18288000" h="9067357">
                <a:moveTo>
                  <a:pt x="0" y="0"/>
                </a:moveTo>
                <a:lnTo>
                  <a:pt x="18288000" y="0"/>
                </a:lnTo>
                <a:lnTo>
                  <a:pt x="18288000" y="9067357"/>
                </a:lnTo>
                <a:lnTo>
                  <a:pt x="0" y="90673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4129" r="-876" b="-1303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7193" y="211898"/>
            <a:ext cx="11404093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ИНТЕРФЕЙС ПРИЛОЖЕНИЯ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89340" y="2618409"/>
            <a:ext cx="9320011" cy="6746850"/>
          </a:xfrm>
          <a:custGeom>
            <a:avLst/>
            <a:gdLst/>
            <a:ahLst/>
            <a:cxnLst/>
            <a:rect l="l" t="t" r="r" b="b"/>
            <a:pathLst>
              <a:path w="9320011" h="6746850">
                <a:moveTo>
                  <a:pt x="0" y="0"/>
                </a:moveTo>
                <a:lnTo>
                  <a:pt x="9320010" y="0"/>
                </a:lnTo>
                <a:lnTo>
                  <a:pt x="9320010" y="6746851"/>
                </a:lnTo>
                <a:lnTo>
                  <a:pt x="0" y="6746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30691" y="666433"/>
            <a:ext cx="6596907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РАЗВИВАЕТ</a:t>
            </a:r>
          </a:p>
        </p:txBody>
      </p:sp>
      <p:sp>
        <p:nvSpPr>
          <p:cNvPr id="7" name="Freeform 7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9695" y="1818851"/>
            <a:ext cx="602798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Персонализированное обучение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9695" y="2561259"/>
            <a:ext cx="421138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Адаптивное обучение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9695" y="3347389"/>
            <a:ext cx="51208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Специальные возможности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9695" y="4133519"/>
            <a:ext cx="42672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Инклюзивный контент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0548" y="5048575"/>
            <a:ext cx="377934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Экономия времени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9695" y="5787080"/>
            <a:ext cx="540856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Профессиональное развитие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77124" y="1152525"/>
            <a:ext cx="6596907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ПРОБЛЕМА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1246" y="2391181"/>
            <a:ext cx="16568596" cy="1256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Затруднения с которой сталкиваются студенты с особыми образовательными потребностями, касается овладения </a:t>
            </a:r>
            <a:r>
              <a:rPr lang="en-US" sz="3200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навыками письма</a:t>
            </a:r>
            <a:r>
              <a:rPr lang="en-US" sz="32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 и </a:t>
            </a:r>
            <a:r>
              <a:rPr lang="en-US" sz="3200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запоминания букв</a:t>
            </a:r>
            <a:r>
              <a:rPr lang="en-US" sz="32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</a:p>
        </p:txBody>
      </p:sp>
      <p:sp>
        <p:nvSpPr>
          <p:cNvPr id="7" name="Freeform 7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833588" y="2780259"/>
          <a:ext cx="10728797" cy="6725691"/>
        </p:xfrm>
        <a:graphic>
          <a:graphicData uri="http://schemas.openxmlformats.org/drawingml/2006/table">
            <a:tbl>
              <a:tblPr/>
              <a:tblGrid>
                <a:gridCol w="4172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498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14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Видео аудио поддержка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201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Есть поддержка и мотивация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14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Бесплатно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923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Адаптивность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791890" y="261620"/>
            <a:ext cx="8115300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СРАВНИТЕЛЬНЫЙ </a:t>
            </a:r>
            <a:r>
              <a:rPr lang="en-US" sz="6399" spc="63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АНАЛИЗ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53722" y="2804323"/>
            <a:ext cx="1742096" cy="82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1"/>
              </a:lnSpc>
              <a:spcBef>
                <a:spcPct val="0"/>
              </a:spcBef>
            </a:pPr>
            <a:r>
              <a:rPr lang="en-US" sz="2365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Speed typing online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24382" y="2763775"/>
            <a:ext cx="1587667" cy="90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6"/>
              </a:lnSpc>
              <a:spcBef>
                <a:spcPct val="0"/>
              </a:spcBef>
            </a:pPr>
            <a:r>
              <a:rPr lang="en-US" sz="261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Typing club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49540" y="3147289"/>
            <a:ext cx="186213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Крийтерий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76811" y="2971043"/>
            <a:ext cx="137859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Ratatype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96961">
            <a:off x="-1406027" y="6806086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01367">
            <a:off x="557077" y="8324231"/>
            <a:ext cx="3625255" cy="4816160"/>
          </a:xfrm>
          <a:custGeom>
            <a:avLst/>
            <a:gdLst/>
            <a:ahLst/>
            <a:cxnLst/>
            <a:rect l="l" t="t" r="r" b="b"/>
            <a:pathLst>
              <a:path w="3625255" h="4816160">
                <a:moveTo>
                  <a:pt x="0" y="0"/>
                </a:moveTo>
                <a:lnTo>
                  <a:pt x="3625255" y="0"/>
                </a:lnTo>
                <a:lnTo>
                  <a:pt x="3625255" y="4816160"/>
                </a:lnTo>
                <a:lnTo>
                  <a:pt x="0" y="4816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123381">
            <a:off x="15488782" y="-651472"/>
            <a:ext cx="3980134" cy="41148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95011">
            <a:off x="13614410" y="-1236110"/>
            <a:ext cx="2725288" cy="3620552"/>
          </a:xfrm>
          <a:custGeom>
            <a:avLst/>
            <a:gdLst/>
            <a:ahLst/>
            <a:cxnLst/>
            <a:rect l="l" t="t" r="r" b="b"/>
            <a:pathLst>
              <a:path w="2725288" h="3620552">
                <a:moveTo>
                  <a:pt x="0" y="0"/>
                </a:moveTo>
                <a:lnTo>
                  <a:pt x="2725289" y="0"/>
                </a:lnTo>
                <a:lnTo>
                  <a:pt x="2725289" y="3620552"/>
                </a:lnTo>
                <a:lnTo>
                  <a:pt x="0" y="3620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8652" y="2267315"/>
            <a:ext cx="3090907" cy="3090907"/>
          </a:xfrm>
          <a:custGeom>
            <a:avLst/>
            <a:gdLst/>
            <a:ahLst/>
            <a:cxnLst/>
            <a:rect l="l" t="t" r="r" b="b"/>
            <a:pathLst>
              <a:path w="3090907" h="3090907">
                <a:moveTo>
                  <a:pt x="0" y="0"/>
                </a:moveTo>
                <a:lnTo>
                  <a:pt x="3090907" y="0"/>
                </a:lnTo>
                <a:lnTo>
                  <a:pt x="3090907" y="3090906"/>
                </a:lnTo>
                <a:lnTo>
                  <a:pt x="0" y="30909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4102" y="1293619"/>
            <a:ext cx="7561810" cy="8822112"/>
          </a:xfrm>
          <a:custGeom>
            <a:avLst/>
            <a:gdLst/>
            <a:ahLst/>
            <a:cxnLst/>
            <a:rect l="l" t="t" r="r" b="b"/>
            <a:pathLst>
              <a:path w="7561810" h="8822112">
                <a:moveTo>
                  <a:pt x="0" y="0"/>
                </a:moveTo>
                <a:lnTo>
                  <a:pt x="7561811" y="0"/>
                </a:lnTo>
                <a:lnTo>
                  <a:pt x="7561811" y="8822112"/>
                </a:lnTo>
                <a:lnTo>
                  <a:pt x="0" y="88221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3071" y="394910"/>
            <a:ext cx="11376743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РЕШЕНИЕ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32405" y="3515392"/>
            <a:ext cx="7824753" cy="6063829"/>
          </a:xfrm>
          <a:custGeom>
            <a:avLst/>
            <a:gdLst/>
            <a:ahLst/>
            <a:cxnLst/>
            <a:rect l="l" t="t" r="r" b="b"/>
            <a:pathLst>
              <a:path w="7824753" h="6063829">
                <a:moveTo>
                  <a:pt x="0" y="0"/>
                </a:moveTo>
                <a:lnTo>
                  <a:pt x="7824753" y="0"/>
                </a:lnTo>
                <a:lnTo>
                  <a:pt x="7824753" y="6063829"/>
                </a:lnTo>
                <a:lnTo>
                  <a:pt x="0" y="6063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26225" y="1508251"/>
            <a:ext cx="8115300" cy="724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9"/>
              </a:lnSpc>
            </a:pPr>
            <a:r>
              <a:rPr lang="en-US" sz="40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1. Двигательные навыки</a:t>
            </a:r>
          </a:p>
          <a:p>
            <a:pPr algn="l">
              <a:lnSpc>
                <a:spcPts val="5329"/>
              </a:lnSpc>
            </a:pPr>
            <a:r>
              <a:rPr lang="en-US" sz="40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2. Когнитивные навыки</a:t>
            </a:r>
          </a:p>
          <a:p>
            <a:pPr algn="l">
              <a:lnSpc>
                <a:spcPts val="5329"/>
              </a:lnSpc>
            </a:pPr>
            <a:r>
              <a:rPr lang="en-US" sz="40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3. Навыки грамотности</a:t>
            </a:r>
          </a:p>
          <a:p>
            <a:pPr algn="l">
              <a:lnSpc>
                <a:spcPts val="5329"/>
              </a:lnSpc>
            </a:pPr>
            <a:r>
              <a:rPr lang="en-US" sz="40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4. Технологическая грамотность</a:t>
            </a:r>
          </a:p>
          <a:p>
            <a:pPr algn="l">
              <a:lnSpc>
                <a:spcPts val="5329"/>
              </a:lnSpc>
            </a:pPr>
            <a:r>
              <a:rPr lang="en-US" sz="40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5. Самостоятельное обучение</a:t>
            </a:r>
          </a:p>
          <a:p>
            <a:pPr algn="l">
              <a:lnSpc>
                <a:spcPts val="5329"/>
              </a:lnSpc>
            </a:pPr>
            <a:r>
              <a:rPr lang="en-US" sz="40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6. Мультисенсорное обучение</a:t>
            </a:r>
          </a:p>
          <a:p>
            <a:pPr algn="l">
              <a:lnSpc>
                <a:spcPts val="5329"/>
              </a:lnSpc>
            </a:pPr>
            <a:r>
              <a:rPr lang="en-US" sz="40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7. Адаптивность</a:t>
            </a:r>
          </a:p>
          <a:p>
            <a:pPr algn="l">
              <a:lnSpc>
                <a:spcPts val="5329"/>
              </a:lnSpc>
            </a:pPr>
            <a:r>
              <a:rPr lang="en-US" sz="40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8. Цифровое гражданство</a:t>
            </a:r>
          </a:p>
          <a:p>
            <a:pPr algn="l">
              <a:lnSpc>
                <a:spcPts val="5329"/>
              </a:lnSpc>
            </a:pPr>
            <a:r>
              <a:rPr lang="en-US" sz="40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9. Инклюзивное сотрудничество</a:t>
            </a:r>
          </a:p>
          <a:p>
            <a:pPr algn="l">
              <a:lnSpc>
                <a:spcPts val="5329"/>
              </a:lnSpc>
            </a:pPr>
            <a:r>
              <a:rPr lang="en-US" sz="40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10. Укрепление доверия</a:t>
            </a:r>
          </a:p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 rot="4596961">
            <a:off x="-1406027" y="6806086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201367">
            <a:off x="557077" y="8324231"/>
            <a:ext cx="3625255" cy="4816160"/>
          </a:xfrm>
          <a:custGeom>
            <a:avLst/>
            <a:gdLst/>
            <a:ahLst/>
            <a:cxnLst/>
            <a:rect l="l" t="t" r="r" b="b"/>
            <a:pathLst>
              <a:path w="3625255" h="4816160">
                <a:moveTo>
                  <a:pt x="0" y="0"/>
                </a:moveTo>
                <a:lnTo>
                  <a:pt x="3625255" y="0"/>
                </a:lnTo>
                <a:lnTo>
                  <a:pt x="3625255" y="4816160"/>
                </a:lnTo>
                <a:lnTo>
                  <a:pt x="0" y="4816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123381">
            <a:off x="15488782" y="-651472"/>
            <a:ext cx="3980134" cy="41148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95011">
            <a:off x="13614410" y="-1236110"/>
            <a:ext cx="2725288" cy="3620552"/>
          </a:xfrm>
          <a:custGeom>
            <a:avLst/>
            <a:gdLst/>
            <a:ahLst/>
            <a:cxnLst/>
            <a:rect l="l" t="t" r="r" b="b"/>
            <a:pathLst>
              <a:path w="2725288" h="3620552">
                <a:moveTo>
                  <a:pt x="0" y="0"/>
                </a:moveTo>
                <a:lnTo>
                  <a:pt x="2725289" y="0"/>
                </a:lnTo>
                <a:lnTo>
                  <a:pt x="2725289" y="3620552"/>
                </a:lnTo>
                <a:lnTo>
                  <a:pt x="0" y="36205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94601" y="411576"/>
            <a:ext cx="4805362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  <a:spcBef>
                <a:spcPct val="0"/>
              </a:spcBef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РАЗВИВАЕТ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171820" y="9553541"/>
            <a:ext cx="7985339" cy="733459"/>
            <a:chOff x="0" y="0"/>
            <a:chExt cx="10647118" cy="977945"/>
          </a:xfrm>
        </p:grpSpPr>
        <p:sp>
          <p:nvSpPr>
            <p:cNvPr id="10" name="TextBox 10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63721" y="2505780"/>
            <a:ext cx="9095579" cy="5444537"/>
          </a:xfrm>
          <a:custGeom>
            <a:avLst/>
            <a:gdLst/>
            <a:ahLst/>
            <a:cxnLst/>
            <a:rect l="l" t="t" r="r" b="b"/>
            <a:pathLst>
              <a:path w="9095579" h="5444537">
                <a:moveTo>
                  <a:pt x="0" y="0"/>
                </a:moveTo>
                <a:lnTo>
                  <a:pt x="9095579" y="0"/>
                </a:lnTo>
                <a:lnTo>
                  <a:pt x="9095579" y="5444537"/>
                </a:lnTo>
                <a:lnTo>
                  <a:pt x="0" y="5444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91890" y="978383"/>
            <a:ext cx="7135021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ПРОБЛЕМА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1890" y="2410530"/>
            <a:ext cx="6644075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Сложность </a:t>
            </a:r>
            <a:r>
              <a:rPr lang="en-US" sz="3000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понимания</a:t>
            </a:r>
            <a:r>
              <a:rPr lang="en-US" sz="30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 студентов </a:t>
            </a:r>
            <a:r>
              <a:rPr lang="en-US" sz="3000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азам</a:t>
            </a:r>
            <a:r>
              <a:rPr lang="en-US" sz="30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 программирования </a:t>
            </a:r>
          </a:p>
        </p:txBody>
      </p:sp>
      <p:sp>
        <p:nvSpPr>
          <p:cNvPr id="5" name="Freeform 5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87893" y="1581286"/>
            <a:ext cx="6867513" cy="8580445"/>
          </a:xfrm>
          <a:custGeom>
            <a:avLst/>
            <a:gdLst/>
            <a:ahLst/>
            <a:cxnLst/>
            <a:rect l="l" t="t" r="r" b="b"/>
            <a:pathLst>
              <a:path w="6867513" h="8580445">
                <a:moveTo>
                  <a:pt x="0" y="0"/>
                </a:moveTo>
                <a:lnTo>
                  <a:pt x="6867513" y="0"/>
                </a:lnTo>
                <a:lnTo>
                  <a:pt x="6867513" y="8580445"/>
                </a:lnTo>
                <a:lnTo>
                  <a:pt x="0" y="85804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6341" y="2317417"/>
            <a:ext cx="4411377" cy="3753363"/>
          </a:xfrm>
          <a:custGeom>
            <a:avLst/>
            <a:gdLst/>
            <a:ahLst/>
            <a:cxnLst/>
            <a:rect l="l" t="t" r="r" b="b"/>
            <a:pathLst>
              <a:path w="4411377" h="3753363">
                <a:moveTo>
                  <a:pt x="0" y="0"/>
                </a:moveTo>
                <a:lnTo>
                  <a:pt x="4411377" y="0"/>
                </a:lnTo>
                <a:lnTo>
                  <a:pt x="4411377" y="3753363"/>
                </a:lnTo>
                <a:lnTo>
                  <a:pt x="0" y="37533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6137" y="470380"/>
            <a:ext cx="10452653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РЕШЕНИЕ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3036957"/>
            <a:ext cx="8810927" cy="5746257"/>
          </a:xfrm>
          <a:custGeom>
            <a:avLst/>
            <a:gdLst/>
            <a:ahLst/>
            <a:cxnLst/>
            <a:rect l="l" t="t" r="r" b="b"/>
            <a:pathLst>
              <a:path w="8810927" h="5746257">
                <a:moveTo>
                  <a:pt x="0" y="0"/>
                </a:moveTo>
                <a:lnTo>
                  <a:pt x="8810927" y="0"/>
                </a:lnTo>
                <a:lnTo>
                  <a:pt x="8810927" y="5746257"/>
                </a:lnTo>
                <a:lnTo>
                  <a:pt x="0" y="574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596961">
            <a:off x="-1432340" y="6872827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01367">
            <a:off x="714950" y="8429479"/>
            <a:ext cx="3625255" cy="4816160"/>
          </a:xfrm>
          <a:custGeom>
            <a:avLst/>
            <a:gdLst/>
            <a:ahLst/>
            <a:cxnLst/>
            <a:rect l="l" t="t" r="r" b="b"/>
            <a:pathLst>
              <a:path w="3625255" h="4816160">
                <a:moveTo>
                  <a:pt x="0" y="0"/>
                </a:moveTo>
                <a:lnTo>
                  <a:pt x="3625255" y="0"/>
                </a:lnTo>
                <a:lnTo>
                  <a:pt x="3625255" y="4816161"/>
                </a:lnTo>
                <a:lnTo>
                  <a:pt x="0" y="4816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123381">
            <a:off x="15383533" y="-370895"/>
            <a:ext cx="3980134" cy="41148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95011">
            <a:off x="13558858" y="-1158072"/>
            <a:ext cx="2921537" cy="3881268"/>
          </a:xfrm>
          <a:custGeom>
            <a:avLst/>
            <a:gdLst/>
            <a:ahLst/>
            <a:cxnLst/>
            <a:rect l="l" t="t" r="r" b="b"/>
            <a:pathLst>
              <a:path w="2921537" h="3881268">
                <a:moveTo>
                  <a:pt x="0" y="0"/>
                </a:moveTo>
                <a:lnTo>
                  <a:pt x="2921536" y="0"/>
                </a:lnTo>
                <a:lnTo>
                  <a:pt x="2921536" y="3881269"/>
                </a:lnTo>
                <a:lnTo>
                  <a:pt x="0" y="38812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49416" y="2250699"/>
            <a:ext cx="13189168" cy="52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4045" spc="40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ЗНАКОМСТВО</a:t>
            </a:r>
            <a:r>
              <a:rPr lang="en-US" sz="4045" spc="40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С АУДИТОРИЕЙ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171820" y="9212492"/>
            <a:ext cx="7985339" cy="733459"/>
            <a:chOff x="0" y="0"/>
            <a:chExt cx="10647118" cy="977945"/>
          </a:xfrm>
        </p:grpSpPr>
        <p:sp>
          <p:nvSpPr>
            <p:cNvPr id="9" name="TextBox 9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61612" y="451622"/>
            <a:ext cx="10452653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РАЗВИВАЕТ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0851" y="1570496"/>
            <a:ext cx="9970999" cy="7107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9"/>
              </a:lnSpc>
            </a:pPr>
            <a:r>
              <a:rPr lang="en-US" sz="394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1. Вычислительное мышление</a:t>
            </a:r>
          </a:p>
          <a:p>
            <a:pPr algn="l">
              <a:lnSpc>
                <a:spcPts val="5129"/>
              </a:lnSpc>
            </a:pPr>
            <a:r>
              <a:rPr lang="en-US" sz="394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2. Креативность</a:t>
            </a:r>
          </a:p>
          <a:p>
            <a:pPr algn="l">
              <a:lnSpc>
                <a:spcPts val="5129"/>
              </a:lnSpc>
            </a:pPr>
            <a:r>
              <a:rPr lang="en-US" sz="394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3. Сотрудничество</a:t>
            </a:r>
          </a:p>
          <a:p>
            <a:pPr algn="l">
              <a:lnSpc>
                <a:spcPts val="5129"/>
              </a:lnSpc>
            </a:pPr>
            <a:r>
              <a:rPr lang="en-US" sz="394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4. Адаптивность</a:t>
            </a:r>
          </a:p>
          <a:p>
            <a:pPr algn="l">
              <a:lnSpc>
                <a:spcPts val="5129"/>
              </a:lnSpc>
            </a:pPr>
            <a:r>
              <a:rPr lang="en-US" sz="394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5. Мультимодальное обучение</a:t>
            </a:r>
          </a:p>
          <a:p>
            <a:pPr algn="l">
              <a:lnSpc>
                <a:spcPts val="5129"/>
              </a:lnSpc>
            </a:pPr>
            <a:r>
              <a:rPr lang="en-US" sz="394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6. Коммуникативные навыки</a:t>
            </a:r>
          </a:p>
          <a:p>
            <a:pPr algn="l">
              <a:lnSpc>
                <a:spcPts val="5129"/>
              </a:lnSpc>
            </a:pPr>
            <a:r>
              <a:rPr lang="en-US" sz="394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7. Решение проблем</a:t>
            </a:r>
          </a:p>
          <a:p>
            <a:pPr algn="l">
              <a:lnSpc>
                <a:spcPts val="5129"/>
              </a:lnSpc>
            </a:pPr>
            <a:r>
              <a:rPr lang="en-US" sz="394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8. Цифровая грамотность</a:t>
            </a:r>
          </a:p>
          <a:p>
            <a:pPr algn="l">
              <a:lnSpc>
                <a:spcPts val="5129"/>
              </a:lnSpc>
            </a:pPr>
            <a:r>
              <a:rPr lang="en-US" sz="394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9. Осведомленность об инклюзивности</a:t>
            </a:r>
          </a:p>
          <a:p>
            <a:pPr algn="l">
              <a:lnSpc>
                <a:spcPts val="5129"/>
              </a:lnSpc>
            </a:pPr>
            <a:r>
              <a:rPr lang="en-US" sz="394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10. Индивидуализация и доступность</a:t>
            </a:r>
          </a:p>
          <a:p>
            <a:pPr algn="l">
              <a:lnSpc>
                <a:spcPts val="5129"/>
              </a:lnSpc>
            </a:pPr>
            <a:endParaRPr lang="en-US" sz="3945">
              <a:solidFill>
                <a:srgbClr val="1F294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836029" y="2586809"/>
            <a:ext cx="7451971" cy="6091595"/>
          </a:xfrm>
          <a:custGeom>
            <a:avLst/>
            <a:gdLst/>
            <a:ahLst/>
            <a:cxnLst/>
            <a:rect l="l" t="t" r="r" b="b"/>
            <a:pathLst>
              <a:path w="7451971" h="6091595">
                <a:moveTo>
                  <a:pt x="0" y="0"/>
                </a:moveTo>
                <a:lnTo>
                  <a:pt x="7451971" y="0"/>
                </a:lnTo>
                <a:lnTo>
                  <a:pt x="7451971" y="6091595"/>
                </a:lnTo>
                <a:lnTo>
                  <a:pt x="0" y="6091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302661" y="9258300"/>
            <a:ext cx="7985339" cy="733459"/>
            <a:chOff x="0" y="0"/>
            <a:chExt cx="10647118" cy="977945"/>
          </a:xfrm>
        </p:grpSpPr>
        <p:sp>
          <p:nvSpPr>
            <p:cNvPr id="10" name="TextBox 10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2482" y="3089130"/>
            <a:ext cx="9320011" cy="6746850"/>
          </a:xfrm>
          <a:custGeom>
            <a:avLst/>
            <a:gdLst/>
            <a:ahLst/>
            <a:cxnLst/>
            <a:rect l="l" t="t" r="r" b="b"/>
            <a:pathLst>
              <a:path w="9320011" h="6746850">
                <a:moveTo>
                  <a:pt x="0" y="0"/>
                </a:moveTo>
                <a:lnTo>
                  <a:pt x="9320011" y="0"/>
                </a:lnTo>
                <a:lnTo>
                  <a:pt x="9320011" y="6746850"/>
                </a:lnTo>
                <a:lnTo>
                  <a:pt x="0" y="6746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1890" y="666433"/>
            <a:ext cx="6596907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ДОСТИЖЕНИЯ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0231" y="1690848"/>
            <a:ext cx="11713005" cy="579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Открытая научно- практическая конференция школьников им.В.Е.Зуева по междисциплинарной теме: «Диалектика»  15.05.2020г </a:t>
            </a:r>
            <a:r>
              <a:rPr lang="en-US" sz="3200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призовые места</a:t>
            </a:r>
            <a:r>
              <a:rPr lang="en-US" sz="32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algn="just">
              <a:lnSpc>
                <a:spcPts val="5120"/>
              </a:lnSpc>
            </a:pPr>
            <a:endParaRPr lang="en-US" sz="3200">
              <a:solidFill>
                <a:srgbClr val="1F294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90881" lvl="1" indent="-345440" algn="just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Открытая научно-практическая конференция школьников им.В.Е.Зуева по междисциплинарной теме:   «Конвергенция: познание без границ». 30.04.2021г </a:t>
            </a:r>
            <a:r>
              <a:rPr lang="en-US" sz="3200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призовые места</a:t>
            </a:r>
          </a:p>
          <a:p>
            <a:pPr algn="l">
              <a:lnSpc>
                <a:spcPts val="5120"/>
              </a:lnSpc>
            </a:pPr>
            <a:endParaRPr lang="en-US" sz="3200">
              <a:solidFill>
                <a:srgbClr val="FF914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Freeform 8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07687" y="3679410"/>
            <a:ext cx="4565237" cy="5732432"/>
          </a:xfrm>
          <a:custGeom>
            <a:avLst/>
            <a:gdLst/>
            <a:ahLst/>
            <a:cxnLst/>
            <a:rect l="l" t="t" r="r" b="b"/>
            <a:pathLst>
              <a:path w="4565237" h="5732432">
                <a:moveTo>
                  <a:pt x="0" y="0"/>
                </a:moveTo>
                <a:lnTo>
                  <a:pt x="4565237" y="0"/>
                </a:lnTo>
                <a:lnTo>
                  <a:pt x="4565237" y="5732432"/>
                </a:lnTo>
                <a:lnTo>
                  <a:pt x="0" y="573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10595" y="2188604"/>
            <a:ext cx="14049569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spc="63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ВОПРОСЫ</a:t>
            </a:r>
          </a:p>
        </p:txBody>
      </p:sp>
      <p:sp>
        <p:nvSpPr>
          <p:cNvPr id="4" name="Freeform 4"/>
          <p:cNvSpPr/>
          <p:nvPr/>
        </p:nvSpPr>
        <p:spPr>
          <a:xfrm rot="4596961">
            <a:off x="-1406027" y="6709320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201367">
            <a:off x="509341" y="8348098"/>
            <a:ext cx="3625255" cy="4816160"/>
          </a:xfrm>
          <a:custGeom>
            <a:avLst/>
            <a:gdLst/>
            <a:ahLst/>
            <a:cxnLst/>
            <a:rect l="l" t="t" r="r" b="b"/>
            <a:pathLst>
              <a:path w="3625255" h="4816160">
                <a:moveTo>
                  <a:pt x="0" y="0"/>
                </a:moveTo>
                <a:lnTo>
                  <a:pt x="3625256" y="0"/>
                </a:lnTo>
                <a:lnTo>
                  <a:pt x="3625256" y="4816161"/>
                </a:lnTo>
                <a:lnTo>
                  <a:pt x="0" y="4816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123381">
            <a:off x="15547033" y="-668114"/>
            <a:ext cx="3876074" cy="4007220"/>
          </a:xfrm>
          <a:custGeom>
            <a:avLst/>
            <a:gdLst/>
            <a:ahLst/>
            <a:cxnLst/>
            <a:rect l="l" t="t" r="r" b="b"/>
            <a:pathLst>
              <a:path w="3876074" h="4007220">
                <a:moveTo>
                  <a:pt x="0" y="0"/>
                </a:moveTo>
                <a:lnTo>
                  <a:pt x="3876075" y="0"/>
                </a:lnTo>
                <a:lnTo>
                  <a:pt x="3876075" y="4007220"/>
                </a:lnTo>
                <a:lnTo>
                  <a:pt x="0" y="40072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60293">
            <a:off x="14484101" y="-1393983"/>
            <a:ext cx="2725288" cy="3620552"/>
          </a:xfrm>
          <a:custGeom>
            <a:avLst/>
            <a:gdLst/>
            <a:ahLst/>
            <a:cxnLst/>
            <a:rect l="l" t="t" r="r" b="b"/>
            <a:pathLst>
              <a:path w="2725288" h="3620552">
                <a:moveTo>
                  <a:pt x="0" y="0"/>
                </a:moveTo>
                <a:lnTo>
                  <a:pt x="2725288" y="0"/>
                </a:lnTo>
                <a:lnTo>
                  <a:pt x="2725288" y="3620552"/>
                </a:lnTo>
                <a:lnTo>
                  <a:pt x="0" y="36205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67711" y="3898049"/>
            <a:ext cx="3493961" cy="5732432"/>
          </a:xfrm>
          <a:custGeom>
            <a:avLst/>
            <a:gdLst/>
            <a:ahLst/>
            <a:cxnLst/>
            <a:rect l="l" t="t" r="r" b="b"/>
            <a:pathLst>
              <a:path w="3493961" h="5732432">
                <a:moveTo>
                  <a:pt x="0" y="0"/>
                </a:moveTo>
                <a:lnTo>
                  <a:pt x="3493961" y="0"/>
                </a:lnTo>
                <a:lnTo>
                  <a:pt x="3493961" y="5732432"/>
                </a:lnTo>
                <a:lnTo>
                  <a:pt x="0" y="57324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302661" y="9411842"/>
            <a:ext cx="7985339" cy="733459"/>
            <a:chOff x="0" y="0"/>
            <a:chExt cx="10647118" cy="977945"/>
          </a:xfrm>
        </p:grpSpPr>
        <p:sp>
          <p:nvSpPr>
            <p:cNvPr id="10" name="TextBox 10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61672" y="5066275"/>
            <a:ext cx="4764656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3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EMAIL ADDRESS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761672" y="5673544"/>
            <a:ext cx="509880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kaliakhmetov_a@riviera.edu.kz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61672" y="6264303"/>
            <a:ext cx="4764656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3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SOCIAL MEDIA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61672" y="6735690"/>
            <a:ext cx="476465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@kaliakhmetov</a:t>
            </a:r>
          </a:p>
        </p:txBody>
      </p:sp>
      <p:sp>
        <p:nvSpPr>
          <p:cNvPr id="6" name="Freeform 6"/>
          <p:cNvSpPr/>
          <p:nvPr/>
        </p:nvSpPr>
        <p:spPr>
          <a:xfrm>
            <a:off x="12307687" y="3679410"/>
            <a:ext cx="4565237" cy="5732432"/>
          </a:xfrm>
          <a:custGeom>
            <a:avLst/>
            <a:gdLst/>
            <a:ahLst/>
            <a:cxnLst/>
            <a:rect l="l" t="t" r="r" b="b"/>
            <a:pathLst>
              <a:path w="4565237" h="5732432">
                <a:moveTo>
                  <a:pt x="0" y="0"/>
                </a:moveTo>
                <a:lnTo>
                  <a:pt x="4565237" y="0"/>
                </a:lnTo>
                <a:lnTo>
                  <a:pt x="4565237" y="5732432"/>
                </a:lnTo>
                <a:lnTo>
                  <a:pt x="0" y="573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76146" y="1973293"/>
            <a:ext cx="14049569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spc="63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БЛАГОДАРЮ </a:t>
            </a: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ЗА ВНИМАНИЕ!</a:t>
            </a:r>
          </a:p>
          <a:p>
            <a:pPr algn="ctr">
              <a:lnSpc>
                <a:spcPts val="7679"/>
              </a:lnSpc>
            </a:pPr>
            <a:endParaRPr lang="en-US" sz="6399" spc="63">
              <a:solidFill>
                <a:srgbClr val="0086B3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8" name="Freeform 8"/>
          <p:cNvSpPr/>
          <p:nvPr/>
        </p:nvSpPr>
        <p:spPr>
          <a:xfrm rot="4596961">
            <a:off x="-1406027" y="6709320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1367">
            <a:off x="509341" y="8348098"/>
            <a:ext cx="3625255" cy="4816160"/>
          </a:xfrm>
          <a:custGeom>
            <a:avLst/>
            <a:gdLst/>
            <a:ahLst/>
            <a:cxnLst/>
            <a:rect l="l" t="t" r="r" b="b"/>
            <a:pathLst>
              <a:path w="3625255" h="4816160">
                <a:moveTo>
                  <a:pt x="0" y="0"/>
                </a:moveTo>
                <a:lnTo>
                  <a:pt x="3625256" y="0"/>
                </a:lnTo>
                <a:lnTo>
                  <a:pt x="3625256" y="4816161"/>
                </a:lnTo>
                <a:lnTo>
                  <a:pt x="0" y="4816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123381">
            <a:off x="15547033" y="-668114"/>
            <a:ext cx="3876074" cy="4007220"/>
          </a:xfrm>
          <a:custGeom>
            <a:avLst/>
            <a:gdLst/>
            <a:ahLst/>
            <a:cxnLst/>
            <a:rect l="l" t="t" r="r" b="b"/>
            <a:pathLst>
              <a:path w="3876074" h="4007220">
                <a:moveTo>
                  <a:pt x="0" y="0"/>
                </a:moveTo>
                <a:lnTo>
                  <a:pt x="3876075" y="0"/>
                </a:lnTo>
                <a:lnTo>
                  <a:pt x="3876075" y="4007220"/>
                </a:lnTo>
                <a:lnTo>
                  <a:pt x="0" y="40072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60293">
            <a:off x="14484101" y="-1393983"/>
            <a:ext cx="2725288" cy="3620552"/>
          </a:xfrm>
          <a:custGeom>
            <a:avLst/>
            <a:gdLst/>
            <a:ahLst/>
            <a:cxnLst/>
            <a:rect l="l" t="t" r="r" b="b"/>
            <a:pathLst>
              <a:path w="2725288" h="3620552">
                <a:moveTo>
                  <a:pt x="0" y="0"/>
                </a:moveTo>
                <a:lnTo>
                  <a:pt x="2725288" y="0"/>
                </a:lnTo>
                <a:lnTo>
                  <a:pt x="2725288" y="3620552"/>
                </a:lnTo>
                <a:lnTo>
                  <a:pt x="0" y="36205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67711" y="3898049"/>
            <a:ext cx="3493961" cy="5732432"/>
          </a:xfrm>
          <a:custGeom>
            <a:avLst/>
            <a:gdLst/>
            <a:ahLst/>
            <a:cxnLst/>
            <a:rect l="l" t="t" r="r" b="b"/>
            <a:pathLst>
              <a:path w="3493961" h="5732432">
                <a:moveTo>
                  <a:pt x="0" y="0"/>
                </a:moveTo>
                <a:lnTo>
                  <a:pt x="3493961" y="0"/>
                </a:lnTo>
                <a:lnTo>
                  <a:pt x="3493961" y="5732432"/>
                </a:lnTo>
                <a:lnTo>
                  <a:pt x="0" y="57324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302661" y="9411842"/>
            <a:ext cx="7985339" cy="733459"/>
            <a:chOff x="0" y="0"/>
            <a:chExt cx="10647118" cy="977945"/>
          </a:xfrm>
        </p:grpSpPr>
        <p:sp>
          <p:nvSpPr>
            <p:cNvPr id="14" name="TextBox 14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45610" y="1687187"/>
            <a:ext cx="5018246" cy="5408276"/>
            <a:chOff x="0" y="0"/>
            <a:chExt cx="12726839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26839" cy="13716000"/>
            </a:xfrm>
            <a:custGeom>
              <a:avLst/>
              <a:gdLst/>
              <a:ahLst/>
              <a:cxnLst/>
              <a:rect l="l" t="t" r="r" b="b"/>
              <a:pathLst>
                <a:path w="12726839" h="13716000">
                  <a:moveTo>
                    <a:pt x="6363420" y="0"/>
                  </a:moveTo>
                  <a:cubicBezTo>
                    <a:pt x="2849000" y="0"/>
                    <a:pt x="0" y="3070431"/>
                    <a:pt x="0" y="6858000"/>
                  </a:cubicBezTo>
                  <a:cubicBezTo>
                    <a:pt x="0" y="10645569"/>
                    <a:pt x="2849000" y="13716000"/>
                    <a:pt x="6363420" y="13716000"/>
                  </a:cubicBezTo>
                  <a:cubicBezTo>
                    <a:pt x="9877839" y="13716000"/>
                    <a:pt x="12726839" y="10645569"/>
                    <a:pt x="12726839" y="6858000"/>
                  </a:cubicBezTo>
                  <a:cubicBezTo>
                    <a:pt x="12726839" y="3070431"/>
                    <a:pt x="9877839" y="0"/>
                    <a:pt x="6363420" y="0"/>
                  </a:cubicBezTo>
                  <a:close/>
                </a:path>
              </a:pathLst>
            </a:custGeom>
            <a:blipFill>
              <a:blip r:embed="rId2"/>
              <a:stretch>
                <a:fillRect t="-19591" b="-1959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2079710" y="1707181"/>
            <a:ext cx="7971185" cy="706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7" lvl="1" indent="-421003" algn="l">
              <a:lnSpc>
                <a:spcPts val="6239"/>
              </a:lnSpc>
              <a:buFont typeface="Arial"/>
              <a:buChar char="•"/>
            </a:pPr>
            <a:r>
              <a:rPr lang="en-US" sz="3899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Магистр </a:t>
            </a:r>
            <a:r>
              <a:rPr lang="en-US" sz="38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информационных систем и технологий </a:t>
            </a:r>
          </a:p>
          <a:p>
            <a:pPr marL="842007" lvl="1" indent="-421003" algn="l">
              <a:lnSpc>
                <a:spcPts val="6239"/>
              </a:lnSpc>
              <a:buFont typeface="Arial"/>
              <a:buChar char="•"/>
            </a:pPr>
            <a:r>
              <a:rPr lang="en-US" sz="3899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Subject leader</a:t>
            </a:r>
            <a:r>
              <a:rPr lang="en-US" sz="38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 IB MYP Design </a:t>
            </a:r>
          </a:p>
          <a:p>
            <a:pPr marL="842007" lvl="1" indent="-421003" algn="l">
              <a:lnSpc>
                <a:spcPts val="6239"/>
              </a:lnSpc>
              <a:buFont typeface="Arial"/>
              <a:buChar char="•"/>
            </a:pPr>
            <a:r>
              <a:rPr lang="en-US" sz="3899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Учитель-инноватор</a:t>
            </a:r>
            <a:r>
              <a:rPr lang="en-US" sz="38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 по версии “Яндекс учебник”. </a:t>
            </a:r>
          </a:p>
          <a:p>
            <a:pPr marL="842007" lvl="1" indent="-421003" algn="l">
              <a:lnSpc>
                <a:spcPts val="6239"/>
              </a:lnSpc>
              <a:buFont typeface="Arial"/>
              <a:buChar char="•"/>
            </a:pPr>
            <a:r>
              <a:rPr lang="en-US" sz="38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 Более 5 лет в сфере образования и </a:t>
            </a:r>
            <a:r>
              <a:rPr lang="en-US" sz="3899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инклюзивного</a:t>
            </a:r>
            <a:r>
              <a:rPr lang="en-US" sz="38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3899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образования </a:t>
            </a:r>
          </a:p>
          <a:p>
            <a:pPr marL="842007" lvl="1" indent="-421003" algn="l">
              <a:lnSpc>
                <a:spcPts val="6239"/>
              </a:lnSpc>
              <a:buFont typeface="Arial"/>
              <a:buChar char="•"/>
            </a:pPr>
            <a:r>
              <a:rPr lang="en-US" sz="3899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Преподаватель </a:t>
            </a:r>
            <a:r>
              <a:rPr lang="en-US" sz="3899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практик </a:t>
            </a:r>
          </a:p>
        </p:txBody>
      </p:sp>
      <p:sp>
        <p:nvSpPr>
          <p:cNvPr id="5" name="Freeform 5"/>
          <p:cNvSpPr/>
          <p:nvPr/>
        </p:nvSpPr>
        <p:spPr>
          <a:xfrm rot="4596961">
            <a:off x="-1432340" y="6872827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01367">
            <a:off x="714950" y="8429479"/>
            <a:ext cx="3625255" cy="4816160"/>
          </a:xfrm>
          <a:custGeom>
            <a:avLst/>
            <a:gdLst/>
            <a:ahLst/>
            <a:cxnLst/>
            <a:rect l="l" t="t" r="r" b="b"/>
            <a:pathLst>
              <a:path w="3625255" h="4816160">
                <a:moveTo>
                  <a:pt x="0" y="0"/>
                </a:moveTo>
                <a:lnTo>
                  <a:pt x="3625255" y="0"/>
                </a:lnTo>
                <a:lnTo>
                  <a:pt x="3625255" y="4816161"/>
                </a:lnTo>
                <a:lnTo>
                  <a:pt x="0" y="4816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23381">
            <a:off x="15383533" y="-370895"/>
            <a:ext cx="3980134" cy="41148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95011">
            <a:off x="13558858" y="-1158072"/>
            <a:ext cx="2921537" cy="3881268"/>
          </a:xfrm>
          <a:custGeom>
            <a:avLst/>
            <a:gdLst/>
            <a:ahLst/>
            <a:cxnLst/>
            <a:rect l="l" t="t" r="r" b="b"/>
            <a:pathLst>
              <a:path w="2921537" h="3881268">
                <a:moveTo>
                  <a:pt x="0" y="0"/>
                </a:moveTo>
                <a:lnTo>
                  <a:pt x="2921536" y="0"/>
                </a:lnTo>
                <a:lnTo>
                  <a:pt x="2921536" y="3881269"/>
                </a:lnTo>
                <a:lnTo>
                  <a:pt x="0" y="38812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171820" y="9212492"/>
            <a:ext cx="7985339" cy="733459"/>
            <a:chOff x="0" y="0"/>
            <a:chExt cx="10647118" cy="977945"/>
          </a:xfrm>
        </p:grpSpPr>
        <p:sp>
          <p:nvSpPr>
            <p:cNvPr id="10" name="TextBox 10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2788435" y="666433"/>
            <a:ext cx="8742734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КТО Я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45387" y="7210707"/>
            <a:ext cx="6530727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Қалиахметов Аслан Сайлауханұлы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82515" y="563345"/>
            <a:ext cx="11092759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ЦЕЛИ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390716"/>
            <a:ext cx="4307630" cy="6005856"/>
            <a:chOff x="0" y="0"/>
            <a:chExt cx="1134520" cy="15817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4520" cy="1581789"/>
            </a:xfrm>
            <a:custGeom>
              <a:avLst/>
              <a:gdLst/>
              <a:ahLst/>
              <a:cxnLst/>
              <a:rect l="l" t="t" r="r" b="b"/>
              <a:pathLst>
                <a:path w="1134520" h="1581789">
                  <a:moveTo>
                    <a:pt x="17973" y="0"/>
                  </a:moveTo>
                  <a:lnTo>
                    <a:pt x="1116547" y="0"/>
                  </a:lnTo>
                  <a:cubicBezTo>
                    <a:pt x="1126473" y="0"/>
                    <a:pt x="1134520" y="8047"/>
                    <a:pt x="1134520" y="17973"/>
                  </a:cubicBezTo>
                  <a:lnTo>
                    <a:pt x="1134520" y="1563817"/>
                  </a:lnTo>
                  <a:cubicBezTo>
                    <a:pt x="1134520" y="1573743"/>
                    <a:pt x="1126473" y="1581789"/>
                    <a:pt x="1116547" y="1581789"/>
                  </a:cubicBezTo>
                  <a:lnTo>
                    <a:pt x="17973" y="1581789"/>
                  </a:lnTo>
                  <a:cubicBezTo>
                    <a:pt x="8047" y="1581789"/>
                    <a:pt x="0" y="1573743"/>
                    <a:pt x="0" y="1563817"/>
                  </a:cubicBezTo>
                  <a:lnTo>
                    <a:pt x="0" y="17973"/>
                  </a:lnTo>
                  <a:cubicBezTo>
                    <a:pt x="0" y="8047"/>
                    <a:pt x="8047" y="0"/>
                    <a:pt x="17973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134520" cy="159131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ПОКАЗАТЬ, ЧТО ВНЕДРЕНИЕ </a:t>
              </a:r>
              <a:r>
                <a:rPr lang="en-US" sz="2600" spc="26">
                  <a:solidFill>
                    <a:srgbClr val="FF914D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ИНКЛЮЗИВНЫХ</a:t>
              </a: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 МЕТОДОВ В ОБЛАСТИ </a:t>
              </a:r>
              <a:r>
                <a:rPr lang="en-US" sz="2600" spc="26">
                  <a:solidFill>
                    <a:srgbClr val="FF914D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ИКТ</a:t>
              </a: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 СПОСОБСТВУЕТ РАЗВИТИЮ </a:t>
              </a:r>
              <a:r>
                <a:rPr lang="en-US" sz="2600" spc="26">
                  <a:solidFill>
                    <a:srgbClr val="FF914D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ИННОВАЦИОННОГО МЫШЛЕНИЯ</a:t>
              </a: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 И ДЕЛАЕТ ПЕДАГОГОВ </a:t>
              </a:r>
              <a:r>
                <a:rPr lang="en-US" sz="2600" spc="26">
                  <a:solidFill>
                    <a:srgbClr val="FF914D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ЛИДЕРАМИ</a:t>
              </a: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 В МЕЖДУНАРОДНОМ ОБРАЗОВАНИИ.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76426" y="2390716"/>
            <a:ext cx="4535147" cy="6005856"/>
            <a:chOff x="0" y="0"/>
            <a:chExt cx="1194442" cy="15817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4442" cy="1581789"/>
            </a:xfrm>
            <a:custGeom>
              <a:avLst/>
              <a:gdLst/>
              <a:ahLst/>
              <a:cxnLst/>
              <a:rect l="l" t="t" r="r" b="b"/>
              <a:pathLst>
                <a:path w="1194442" h="1581789">
                  <a:moveTo>
                    <a:pt x="17071" y="0"/>
                  </a:moveTo>
                  <a:lnTo>
                    <a:pt x="1177371" y="0"/>
                  </a:lnTo>
                  <a:cubicBezTo>
                    <a:pt x="1186799" y="0"/>
                    <a:pt x="1194442" y="7643"/>
                    <a:pt x="1194442" y="17071"/>
                  </a:cubicBezTo>
                  <a:lnTo>
                    <a:pt x="1194442" y="1564718"/>
                  </a:lnTo>
                  <a:cubicBezTo>
                    <a:pt x="1194442" y="1574146"/>
                    <a:pt x="1186799" y="1581789"/>
                    <a:pt x="1177371" y="1581789"/>
                  </a:cubicBezTo>
                  <a:lnTo>
                    <a:pt x="17071" y="1581789"/>
                  </a:lnTo>
                  <a:cubicBezTo>
                    <a:pt x="7643" y="1581789"/>
                    <a:pt x="0" y="1574146"/>
                    <a:pt x="0" y="1564718"/>
                  </a:cubicBezTo>
                  <a:lnTo>
                    <a:pt x="0" y="17071"/>
                  </a:lnTo>
                  <a:cubicBezTo>
                    <a:pt x="0" y="7643"/>
                    <a:pt x="7643" y="0"/>
                    <a:pt x="17071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194442" cy="159131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ВЫДЕЛИТЬ ВАЖНОСТЬ </a:t>
              </a:r>
              <a:r>
                <a:rPr lang="en-US" sz="2600" spc="26">
                  <a:solidFill>
                    <a:srgbClr val="FF914D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ГЛОБАЛЬНОЙ ПЕРСПЕКТИВЫ</a:t>
              </a: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 В ОБРАЗОВАНИИ В ОБЛАСТИ ИКТ, С ТЕМ ЧТОБЫ ПОДГОТАВЛИВАТЬ СТУДЕНТОВ К АКТИВНОМУ УЧАСТИЮ В КАЧЕСТВЕ </a:t>
              </a:r>
              <a:r>
                <a:rPr lang="en-US" sz="2600" spc="26">
                  <a:solidFill>
                    <a:srgbClr val="FF914D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ИНФОРМИРОВАННЫХ ГРАЖДАН В МИРЕ</a:t>
              </a: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, ВЗАИМОСВЯЗАННОМ ДРУГ С ДРУГОМ.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56166" y="2390716"/>
            <a:ext cx="3984818" cy="6005856"/>
            <a:chOff x="0" y="0"/>
            <a:chExt cx="1049499" cy="15817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9499" cy="1581789"/>
            </a:xfrm>
            <a:custGeom>
              <a:avLst/>
              <a:gdLst/>
              <a:ahLst/>
              <a:cxnLst/>
              <a:rect l="l" t="t" r="r" b="b"/>
              <a:pathLst>
                <a:path w="1049499" h="1581789">
                  <a:moveTo>
                    <a:pt x="19429" y="0"/>
                  </a:moveTo>
                  <a:lnTo>
                    <a:pt x="1030071" y="0"/>
                  </a:lnTo>
                  <a:cubicBezTo>
                    <a:pt x="1040801" y="0"/>
                    <a:pt x="1049499" y="8698"/>
                    <a:pt x="1049499" y="19429"/>
                  </a:cubicBezTo>
                  <a:lnTo>
                    <a:pt x="1049499" y="1562361"/>
                  </a:lnTo>
                  <a:cubicBezTo>
                    <a:pt x="1049499" y="1573091"/>
                    <a:pt x="1040801" y="1581789"/>
                    <a:pt x="1030071" y="1581789"/>
                  </a:cubicBezTo>
                  <a:lnTo>
                    <a:pt x="19429" y="1581789"/>
                  </a:lnTo>
                  <a:cubicBezTo>
                    <a:pt x="8698" y="1581789"/>
                    <a:pt x="0" y="1573091"/>
                    <a:pt x="0" y="1562361"/>
                  </a:cubicBezTo>
                  <a:lnTo>
                    <a:pt x="0" y="19429"/>
                  </a:lnTo>
                  <a:cubicBezTo>
                    <a:pt x="0" y="8698"/>
                    <a:pt x="8698" y="0"/>
                    <a:pt x="19429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049499" cy="159131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ПОДЧЕРКНУТЬ ВАЖНОСТЬ СОЗДАНИЯ ОБРАЗОВАТЕЛЬНОЙ СРЕДЫ, ГДЕ </a:t>
              </a:r>
              <a:r>
                <a:rPr lang="en-US" sz="2600" spc="26">
                  <a:solidFill>
                    <a:srgbClr val="FF914D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КАЖДЫЙ УЧЕНИК, </a:t>
              </a: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ВНЕ ЗАВИСИМОСТИ ОТ </a:t>
              </a:r>
              <a:r>
                <a:rPr lang="en-US" sz="2600" spc="26">
                  <a:solidFill>
                    <a:srgbClr val="FF914D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ИНДИВИДУАЛЬНЫХ ОСОБЕННОСТЕЙ</a:t>
              </a: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, МОЖЕТ </a:t>
              </a:r>
              <a:r>
                <a:rPr lang="en-US" sz="2600" spc="26">
                  <a:solidFill>
                    <a:srgbClr val="FF914D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УСПЕШНО</a:t>
              </a:r>
              <a:r>
                <a:rPr lang="en-US" sz="2600" spc="26">
                  <a:solidFill>
                    <a:srgbClr val="1F294C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 УЧАСТВОВАТЬ В ОБРАЗОВАТЕЛЬНОМ ПРОЦЕССЕ.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07616" y="2765800"/>
            <a:ext cx="9095579" cy="5444537"/>
          </a:xfrm>
          <a:custGeom>
            <a:avLst/>
            <a:gdLst/>
            <a:ahLst/>
            <a:cxnLst/>
            <a:rect l="l" t="t" r="r" b="b"/>
            <a:pathLst>
              <a:path w="9095579" h="5444537">
                <a:moveTo>
                  <a:pt x="0" y="0"/>
                </a:moveTo>
                <a:lnTo>
                  <a:pt x="9095580" y="0"/>
                </a:lnTo>
                <a:lnTo>
                  <a:pt x="9095580" y="5444537"/>
                </a:lnTo>
                <a:lnTo>
                  <a:pt x="0" y="5444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4423" y="1533101"/>
            <a:ext cx="7135021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"/>
                <a:ea typeface="Proxima Nova"/>
                <a:cs typeface="Proxima Nova"/>
                <a:sym typeface="Proxima Nova"/>
              </a:rPr>
              <a:t>ИНКЛЮЗИВНОЕ ОБРАЗОВАНИЕ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4423" y="3590168"/>
            <a:ext cx="7893193" cy="431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2"/>
              </a:lnSpc>
            </a:pPr>
            <a:r>
              <a:rPr lang="en-US" sz="325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Инклюзивное образование - это подход, при котором все учащиеся, включая тех с особенностями и потребностями, </a:t>
            </a:r>
            <a:r>
              <a:rPr lang="en-US" sz="3255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учатся вместе </a:t>
            </a:r>
            <a:r>
              <a:rPr lang="en-US" sz="325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в общем образовательном окружении, получая </a:t>
            </a:r>
            <a:r>
              <a:rPr lang="en-US" sz="3255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поддержку и ресурсы </a:t>
            </a:r>
            <a:r>
              <a:rPr lang="en-US" sz="3255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по мере необходимости.</a:t>
            </a:r>
          </a:p>
        </p:txBody>
      </p:sp>
      <p:sp>
        <p:nvSpPr>
          <p:cNvPr id="5" name="Freeform 5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171820" y="9212492"/>
            <a:ext cx="7985339" cy="733459"/>
            <a:chOff x="0" y="0"/>
            <a:chExt cx="10647118" cy="977945"/>
          </a:xfrm>
        </p:grpSpPr>
        <p:sp>
          <p:nvSpPr>
            <p:cNvPr id="10" name="TextBox 10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71820" y="9212492"/>
            <a:ext cx="7985339" cy="733459"/>
            <a:chOff x="0" y="0"/>
            <a:chExt cx="10647118" cy="977945"/>
          </a:xfrm>
        </p:grpSpPr>
        <p:sp>
          <p:nvSpPr>
            <p:cNvPr id="7" name="TextBox 7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9877874" y="4639207"/>
            <a:ext cx="7555065" cy="4619093"/>
          </a:xfrm>
          <a:custGeom>
            <a:avLst/>
            <a:gdLst/>
            <a:ahLst/>
            <a:cxnLst/>
            <a:rect l="l" t="t" r="r" b="b"/>
            <a:pathLst>
              <a:path w="7555065" h="4619093">
                <a:moveTo>
                  <a:pt x="0" y="0"/>
                </a:moveTo>
                <a:lnTo>
                  <a:pt x="7555064" y="0"/>
                </a:lnTo>
                <a:lnTo>
                  <a:pt x="7555064" y="4619093"/>
                </a:lnTo>
                <a:lnTo>
                  <a:pt x="0" y="46190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30523" y="730885"/>
            <a:ext cx="138261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914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Кейс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5924" y="2092030"/>
            <a:ext cx="16996151" cy="380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1.Замедленное восприятие. 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2.Сужение объема слухо-речевой памяти: (может воспринимать и понимать фразу только из трех-четырех слов).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3. Нарушения речи (звукопроизносительной, лексико-грамматической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сторон, фразовой и связной речи).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4. Нарушения графоматорный навок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71820" y="9212492"/>
            <a:ext cx="7985339" cy="733459"/>
            <a:chOff x="0" y="0"/>
            <a:chExt cx="10647118" cy="977945"/>
          </a:xfrm>
        </p:grpSpPr>
        <p:sp>
          <p:nvSpPr>
            <p:cNvPr id="7" name="TextBox 7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456419" y="1315846"/>
            <a:ext cx="5268042" cy="6681344"/>
          </a:xfrm>
          <a:custGeom>
            <a:avLst/>
            <a:gdLst/>
            <a:ahLst/>
            <a:cxnLst/>
            <a:rect l="l" t="t" r="r" b="b"/>
            <a:pathLst>
              <a:path w="5268042" h="6681344">
                <a:moveTo>
                  <a:pt x="0" y="0"/>
                </a:moveTo>
                <a:lnTo>
                  <a:pt x="5268041" y="0"/>
                </a:lnTo>
                <a:lnTo>
                  <a:pt x="5268041" y="6681345"/>
                </a:lnTo>
                <a:lnTo>
                  <a:pt x="0" y="66813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8401" t="-15855" r="-10176" b="-5035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74071" y="916465"/>
            <a:ext cx="5474033" cy="7480107"/>
          </a:xfrm>
          <a:custGeom>
            <a:avLst/>
            <a:gdLst/>
            <a:ahLst/>
            <a:cxnLst/>
            <a:rect l="l" t="t" r="r" b="b"/>
            <a:pathLst>
              <a:path w="5474033" h="7480107">
                <a:moveTo>
                  <a:pt x="0" y="0"/>
                </a:moveTo>
                <a:lnTo>
                  <a:pt x="5474034" y="0"/>
                </a:lnTo>
                <a:lnTo>
                  <a:pt x="5474034" y="7480107"/>
                </a:lnTo>
                <a:lnTo>
                  <a:pt x="0" y="74801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2281" b="-1781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139586" y="646667"/>
            <a:ext cx="5495267" cy="7350523"/>
          </a:xfrm>
          <a:custGeom>
            <a:avLst/>
            <a:gdLst/>
            <a:ahLst/>
            <a:cxnLst/>
            <a:rect l="l" t="t" r="r" b="b"/>
            <a:pathLst>
              <a:path w="5495267" h="7350523">
                <a:moveTo>
                  <a:pt x="0" y="0"/>
                </a:moveTo>
                <a:lnTo>
                  <a:pt x="5495267" y="0"/>
                </a:lnTo>
                <a:lnTo>
                  <a:pt x="5495267" y="7350524"/>
                </a:lnTo>
                <a:lnTo>
                  <a:pt x="0" y="735052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1282" b="-21624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71820" y="9212492"/>
            <a:ext cx="7985339" cy="733459"/>
            <a:chOff x="0" y="0"/>
            <a:chExt cx="10647118" cy="977945"/>
          </a:xfrm>
        </p:grpSpPr>
        <p:sp>
          <p:nvSpPr>
            <p:cNvPr id="7" name="TextBox 7"/>
            <p:cNvSpPr txBox="1"/>
            <p:nvPr/>
          </p:nvSpPr>
          <p:spPr>
            <a:xfrm>
              <a:off x="1159680" y="149036"/>
              <a:ext cx="948743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F294C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Riviera International School by Quantum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77945" cy="977945"/>
            </a:xfrm>
            <a:custGeom>
              <a:avLst/>
              <a:gdLst/>
              <a:ahLst/>
              <a:cxnLst/>
              <a:rect l="l" t="t" r="r" b="b"/>
              <a:pathLst>
                <a:path w="977945" h="977945">
                  <a:moveTo>
                    <a:pt x="0" y="0"/>
                  </a:moveTo>
                  <a:lnTo>
                    <a:pt x="977945" y="0"/>
                  </a:lnTo>
                  <a:lnTo>
                    <a:pt x="977945" y="977945"/>
                  </a:lnTo>
                  <a:lnTo>
                    <a:pt x="0" y="97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-5324046">
            <a:off x="12484312" y="1586192"/>
            <a:ext cx="4313624" cy="6761318"/>
          </a:xfrm>
          <a:custGeom>
            <a:avLst/>
            <a:gdLst/>
            <a:ahLst/>
            <a:cxnLst/>
            <a:rect l="l" t="t" r="r" b="b"/>
            <a:pathLst>
              <a:path w="4313624" h="6761318">
                <a:moveTo>
                  <a:pt x="0" y="0"/>
                </a:moveTo>
                <a:lnTo>
                  <a:pt x="4313625" y="0"/>
                </a:lnTo>
                <a:lnTo>
                  <a:pt x="4313625" y="6761318"/>
                </a:lnTo>
                <a:lnTo>
                  <a:pt x="0" y="676131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600" t="-15612" r="-12776" b="-2091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81926" y="1028700"/>
            <a:ext cx="5487691" cy="6340626"/>
          </a:xfrm>
          <a:custGeom>
            <a:avLst/>
            <a:gdLst/>
            <a:ahLst/>
            <a:cxnLst/>
            <a:rect l="l" t="t" r="r" b="b"/>
            <a:pathLst>
              <a:path w="5487691" h="6340626">
                <a:moveTo>
                  <a:pt x="0" y="0"/>
                </a:moveTo>
                <a:lnTo>
                  <a:pt x="5487691" y="0"/>
                </a:lnTo>
                <a:lnTo>
                  <a:pt x="5487691" y="6340626"/>
                </a:lnTo>
                <a:lnTo>
                  <a:pt x="0" y="6340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0136" b="-3372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1402" y="335583"/>
            <a:ext cx="5016499" cy="6933083"/>
          </a:xfrm>
          <a:custGeom>
            <a:avLst/>
            <a:gdLst/>
            <a:ahLst/>
            <a:cxnLst/>
            <a:rect l="l" t="t" r="r" b="b"/>
            <a:pathLst>
              <a:path w="5016499" h="6933083">
                <a:moveTo>
                  <a:pt x="0" y="0"/>
                </a:moveTo>
                <a:lnTo>
                  <a:pt x="5016499" y="0"/>
                </a:lnTo>
                <a:lnTo>
                  <a:pt x="5016499" y="6933083"/>
                </a:lnTo>
                <a:lnTo>
                  <a:pt x="0" y="69330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4590" b="-4832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08211" y="6126137"/>
            <a:ext cx="6951089" cy="4160863"/>
          </a:xfrm>
          <a:custGeom>
            <a:avLst/>
            <a:gdLst/>
            <a:ahLst/>
            <a:cxnLst/>
            <a:rect l="l" t="t" r="r" b="b"/>
            <a:pathLst>
              <a:path w="6951089" h="4160863">
                <a:moveTo>
                  <a:pt x="0" y="0"/>
                </a:moveTo>
                <a:lnTo>
                  <a:pt x="6951089" y="0"/>
                </a:lnTo>
                <a:lnTo>
                  <a:pt x="6951089" y="4160863"/>
                </a:lnTo>
                <a:lnTo>
                  <a:pt x="0" y="416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7755" y="471125"/>
            <a:ext cx="7135021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ПРОБЛЕМА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7755" y="1598354"/>
            <a:ext cx="12880551" cy="469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</a:pPr>
            <a:r>
              <a:rPr lang="en-US" sz="3141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Столкнувшись с вызовами в области образования, мы вынуждены отметить, что существует недостаток ресурсов для адекватной поддержки студентов с особенными образовательными потребностями. </a:t>
            </a:r>
            <a:r>
              <a:rPr lang="en-US" sz="3141">
                <a:solidFill>
                  <a:srgbClr val="FF914D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Настоящая проблема включает в себя недостаток необходимых материальных, человеческих и технологических ресурсов, </a:t>
            </a:r>
            <a:r>
              <a:rPr lang="en-US" sz="3141">
                <a:solidFill>
                  <a:srgbClr val="1F294C"/>
                </a:solidFill>
                <a:latin typeface="Proxima Nova"/>
                <a:ea typeface="Proxima Nova"/>
                <a:cs typeface="Proxima Nova"/>
                <a:sym typeface="Proxima Nova"/>
              </a:rPr>
              <a:t>что ограничивает возможности эффективной работы с данной категорией студентов. Поддержка этих студентов требует дополнительных усилий и специализированных подходов</a:t>
            </a:r>
          </a:p>
        </p:txBody>
      </p:sp>
      <p:sp>
        <p:nvSpPr>
          <p:cNvPr id="5" name="Freeform 5"/>
          <p:cNvSpPr/>
          <p:nvPr/>
        </p:nvSpPr>
        <p:spPr>
          <a:xfrm rot="4201469">
            <a:off x="-1165980" y="74298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89119">
            <a:off x="991678" y="9138498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26593">
            <a:off x="15481612" y="-521355"/>
            <a:ext cx="3555375" cy="4205283"/>
          </a:xfrm>
          <a:custGeom>
            <a:avLst/>
            <a:gdLst/>
            <a:ahLst/>
            <a:cxnLst/>
            <a:rect l="l" t="t" r="r" b="b"/>
            <a:pathLst>
              <a:path w="3555375" h="4205283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827656" flipH="1" flipV="1">
            <a:off x="14119950" y="-1318357"/>
            <a:ext cx="3484112" cy="2787289"/>
          </a:xfrm>
          <a:custGeom>
            <a:avLst/>
            <a:gdLst/>
            <a:ahLst/>
            <a:cxnLst/>
            <a:rect l="l" t="t" r="r" b="b"/>
            <a:pathLst>
              <a:path w="3484112" h="2787289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Произвольный</PresentationFormat>
  <Paragraphs>125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Proxima Nova Bold</vt:lpstr>
      <vt:lpstr>Arial</vt:lpstr>
      <vt:lpstr>Calibri</vt:lpstr>
      <vt:lpstr>Proxima Nova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Creative Employee Training Presentation</dc:title>
  <cp:lastModifiedBy>Alexander Horst</cp:lastModifiedBy>
  <cp:revision>2</cp:revision>
  <dcterms:created xsi:type="dcterms:W3CDTF">2006-08-16T00:00:00Z</dcterms:created>
  <dcterms:modified xsi:type="dcterms:W3CDTF">2024-08-15T07:59:22Z</dcterms:modified>
  <dc:identifier>DAF81jcnBAg</dc:identifier>
</cp:coreProperties>
</file>