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isulu Nurlankyzy" initials="" lastIdx="1" clrIdx="0">
    <p:extLst>
      <p:ext uri="{19B8F6BF-5375-455C-9EA6-DF929625EA0E}">
        <p15:presenceInfo xmlns:p15="http://schemas.microsoft.com/office/powerpoint/2012/main" userId="S::A.Nurlankyzy@astanait.edu.kz::6968184a-c4bc-4484-95d5-2cf5735ef57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commentAuthors" Target="commentAuthors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notesMaster" Target="notesMasters/notesMaster1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558F13-388E-394A-BDCB-D56C30459B7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635329-4F4D-E241-9E6F-75BA3E9BEC58}">
      <dgm:prSet phldrT="[Текст]" phldr="0"/>
      <dgm:spPr/>
      <dgm:t>
        <a:bodyPr/>
        <a:lstStyle/>
        <a:p>
          <a:r>
            <a:rPr lang="kk-KZ" dirty="0"/>
            <a:t>Интерактивті оқу материалдары</a:t>
          </a:r>
          <a:endParaRPr lang="ru-RU" dirty="0"/>
        </a:p>
      </dgm:t>
    </dgm:pt>
    <dgm:pt modelId="{3683084C-A7CA-7246-84C2-21AC84401BEF}" type="parTrans" cxnId="{EB9918CE-417D-D54C-BB6E-5EE1E373335D}">
      <dgm:prSet/>
      <dgm:spPr/>
      <dgm:t>
        <a:bodyPr/>
        <a:lstStyle/>
        <a:p>
          <a:endParaRPr lang="ru-RU"/>
        </a:p>
      </dgm:t>
    </dgm:pt>
    <dgm:pt modelId="{904CA92F-89BA-B34D-91C7-D5A81A405C8D}" type="sibTrans" cxnId="{EB9918CE-417D-D54C-BB6E-5EE1E373335D}">
      <dgm:prSet/>
      <dgm:spPr/>
      <dgm:t>
        <a:bodyPr/>
        <a:lstStyle/>
        <a:p>
          <a:endParaRPr lang="ru-RU"/>
        </a:p>
      </dgm:t>
    </dgm:pt>
    <dgm:pt modelId="{62D64F4B-03A6-0F48-B737-DA68E0A61E64}">
      <dgm:prSet phldrT="[Текст]" phldr="0"/>
      <dgm:spPr/>
      <dgm:t>
        <a:bodyPr/>
        <a:lstStyle/>
        <a:p>
          <a:r>
            <a:rPr lang="kk-KZ" dirty="0"/>
            <a:t>Виртуалды оқытушылар</a:t>
          </a:r>
          <a:endParaRPr lang="ru-RU" dirty="0"/>
        </a:p>
      </dgm:t>
    </dgm:pt>
    <dgm:pt modelId="{8B07A9D1-DB70-B44D-996F-FD65A7B7BEB7}" type="parTrans" cxnId="{02E5464D-5A57-354F-9290-9DD016CACB9E}">
      <dgm:prSet/>
      <dgm:spPr/>
      <dgm:t>
        <a:bodyPr/>
        <a:lstStyle/>
        <a:p>
          <a:endParaRPr lang="ru-RU"/>
        </a:p>
      </dgm:t>
    </dgm:pt>
    <dgm:pt modelId="{D719B6D4-E6C0-5942-B49A-270295CA0B48}" type="sibTrans" cxnId="{02E5464D-5A57-354F-9290-9DD016CACB9E}">
      <dgm:prSet/>
      <dgm:spPr/>
      <dgm:t>
        <a:bodyPr/>
        <a:lstStyle/>
        <a:p>
          <a:endParaRPr lang="ru-RU"/>
        </a:p>
      </dgm:t>
    </dgm:pt>
    <dgm:pt modelId="{DBE63D16-AAC8-8643-9ED4-54FDED678094}">
      <dgm:prSet phldrT="[Текст]" phldr="0"/>
      <dgm:spPr/>
      <dgm:t>
        <a:bodyPr/>
        <a:lstStyle/>
        <a:p>
          <a:r>
            <a:rPr lang="kk-KZ" dirty="0"/>
            <a:t>Оқыту мәліметтерін талдау</a:t>
          </a:r>
          <a:endParaRPr lang="ru-RU" dirty="0"/>
        </a:p>
      </dgm:t>
    </dgm:pt>
    <dgm:pt modelId="{2ED77776-ED2A-F443-BD09-FCA5421AA59C}" type="parTrans" cxnId="{8CE8846C-8490-294A-87C3-47150903395A}">
      <dgm:prSet/>
      <dgm:spPr/>
      <dgm:t>
        <a:bodyPr/>
        <a:lstStyle/>
        <a:p>
          <a:endParaRPr lang="ru-RU"/>
        </a:p>
      </dgm:t>
    </dgm:pt>
    <dgm:pt modelId="{F5E32D66-C4B6-0B46-B4D4-E060124B865A}" type="sibTrans" cxnId="{8CE8846C-8490-294A-87C3-47150903395A}">
      <dgm:prSet/>
      <dgm:spPr/>
      <dgm:t>
        <a:bodyPr/>
        <a:lstStyle/>
        <a:p>
          <a:endParaRPr lang="ru-RU"/>
        </a:p>
      </dgm:t>
    </dgm:pt>
    <dgm:pt modelId="{DDF5D3F5-84A0-4F45-AAA9-B50953E14A26}">
      <dgm:prSet phldrT="[Текст]" phldr="0"/>
      <dgm:spPr/>
      <dgm:t>
        <a:bodyPr/>
        <a:lstStyle/>
        <a:p>
          <a:r>
            <a:rPr lang="kk-KZ" dirty="0"/>
            <a:t>ЖИ енгізудің жоғары құны</a:t>
          </a:r>
          <a:endParaRPr lang="ru-RU" dirty="0"/>
        </a:p>
      </dgm:t>
    </dgm:pt>
    <dgm:pt modelId="{69A1D4D2-7C6D-8941-9A48-7C652C678893}" type="parTrans" cxnId="{F09097C0-5085-5947-8329-94B213B14091}">
      <dgm:prSet/>
      <dgm:spPr/>
      <dgm:t>
        <a:bodyPr/>
        <a:lstStyle/>
        <a:p>
          <a:endParaRPr lang="ru-RU"/>
        </a:p>
      </dgm:t>
    </dgm:pt>
    <dgm:pt modelId="{C02517D9-0B28-FF48-ABE3-386BB010F024}" type="sibTrans" cxnId="{F09097C0-5085-5947-8329-94B213B14091}">
      <dgm:prSet/>
      <dgm:spPr/>
      <dgm:t>
        <a:bodyPr/>
        <a:lstStyle/>
        <a:p>
          <a:endParaRPr lang="ru-RU"/>
        </a:p>
      </dgm:t>
    </dgm:pt>
    <dgm:pt modelId="{65CC6FF7-E2AF-9040-A452-B02010DB55F4}">
      <dgm:prSet phldrT="[Текст]" phldr="0"/>
      <dgm:spPr/>
      <dgm:t>
        <a:bodyPr/>
        <a:lstStyle/>
        <a:p>
          <a:r>
            <a:rPr lang="kk-KZ" dirty="0"/>
            <a:t>Мұғалімдерді қайта даярлау қажеттілігі</a:t>
          </a:r>
          <a:endParaRPr lang="ru-RU" dirty="0"/>
        </a:p>
      </dgm:t>
    </dgm:pt>
    <dgm:pt modelId="{029BFF32-90F2-C14D-87BA-204A12DF9505}" type="parTrans" cxnId="{1C1F0013-0050-BA4D-8E8F-EA415B9AAA90}">
      <dgm:prSet/>
      <dgm:spPr/>
      <dgm:t>
        <a:bodyPr/>
        <a:lstStyle/>
        <a:p>
          <a:endParaRPr lang="ru-RU"/>
        </a:p>
      </dgm:t>
    </dgm:pt>
    <dgm:pt modelId="{153F01C2-A512-9545-90C1-8AC894271626}" type="sibTrans" cxnId="{1C1F0013-0050-BA4D-8E8F-EA415B9AAA90}">
      <dgm:prSet/>
      <dgm:spPr/>
      <dgm:t>
        <a:bodyPr/>
        <a:lstStyle/>
        <a:p>
          <a:endParaRPr lang="ru-RU"/>
        </a:p>
      </dgm:t>
    </dgm:pt>
    <dgm:pt modelId="{02D364E2-FDBF-ED41-B23B-FA2C30215145}">
      <dgm:prSet phldrT="[Текст]" phldr="0"/>
      <dgm:spPr/>
      <dgm:t>
        <a:bodyPr/>
        <a:lstStyle/>
        <a:p>
          <a:r>
            <a:rPr lang="kk-KZ" dirty="0"/>
            <a:t>Бейімделетін оқыту бағдарламалары</a:t>
          </a:r>
          <a:endParaRPr lang="ru-RU" dirty="0"/>
        </a:p>
      </dgm:t>
    </dgm:pt>
    <dgm:pt modelId="{EA136483-5EE3-4240-918C-533E48E51DA3}" type="parTrans" cxnId="{4B595DF5-4F0A-BA43-870B-B483C888CC62}">
      <dgm:prSet/>
      <dgm:spPr/>
    </dgm:pt>
    <dgm:pt modelId="{8BE95F57-243B-6D41-896B-9DD7A93EA0C3}" type="sibTrans" cxnId="{4B595DF5-4F0A-BA43-870B-B483C888CC62}">
      <dgm:prSet/>
      <dgm:spPr/>
      <dgm:t>
        <a:bodyPr/>
        <a:lstStyle/>
        <a:p>
          <a:endParaRPr lang="ru-RU"/>
        </a:p>
      </dgm:t>
    </dgm:pt>
    <dgm:pt modelId="{E6B199BD-A192-A444-86F3-AFC127EC12EA}" type="pres">
      <dgm:prSet presAssocID="{6B558F13-388E-394A-BDCB-D56C30459B78}" presName="cycle" presStyleCnt="0">
        <dgm:presLayoutVars>
          <dgm:dir/>
          <dgm:resizeHandles val="exact"/>
        </dgm:presLayoutVars>
      </dgm:prSet>
      <dgm:spPr/>
    </dgm:pt>
    <dgm:pt modelId="{FE6F268A-ADBA-DF4F-898D-1A20C396BDCA}" type="pres">
      <dgm:prSet presAssocID="{FF635329-4F4D-E241-9E6F-75BA3E9BEC58}" presName="node" presStyleLbl="node1" presStyleIdx="0" presStyleCnt="6">
        <dgm:presLayoutVars>
          <dgm:bulletEnabled val="1"/>
        </dgm:presLayoutVars>
      </dgm:prSet>
      <dgm:spPr/>
    </dgm:pt>
    <dgm:pt modelId="{53C6F636-49C9-8A45-BF29-9362D3B3F319}" type="pres">
      <dgm:prSet presAssocID="{904CA92F-89BA-B34D-91C7-D5A81A405C8D}" presName="sibTrans" presStyleLbl="sibTrans2D1" presStyleIdx="0" presStyleCnt="6"/>
      <dgm:spPr/>
    </dgm:pt>
    <dgm:pt modelId="{42EE55CD-0607-C441-B792-BE699C6C2BFB}" type="pres">
      <dgm:prSet presAssocID="{904CA92F-89BA-B34D-91C7-D5A81A405C8D}" presName="connectorText" presStyleLbl="sibTrans2D1" presStyleIdx="0" presStyleCnt="6"/>
      <dgm:spPr/>
    </dgm:pt>
    <dgm:pt modelId="{5D186B46-6DD5-7C4B-AD70-287B300CBD1F}" type="pres">
      <dgm:prSet presAssocID="{62D64F4B-03A6-0F48-B737-DA68E0A61E64}" presName="node" presStyleLbl="node1" presStyleIdx="1" presStyleCnt="6">
        <dgm:presLayoutVars>
          <dgm:bulletEnabled val="1"/>
        </dgm:presLayoutVars>
      </dgm:prSet>
      <dgm:spPr/>
    </dgm:pt>
    <dgm:pt modelId="{9617E509-BBE2-EB40-8F1B-331DC574C6E5}" type="pres">
      <dgm:prSet presAssocID="{D719B6D4-E6C0-5942-B49A-270295CA0B48}" presName="sibTrans" presStyleLbl="sibTrans2D1" presStyleIdx="1" presStyleCnt="6"/>
      <dgm:spPr/>
    </dgm:pt>
    <dgm:pt modelId="{3256FC9B-8831-0647-93AA-D61B7F4543D4}" type="pres">
      <dgm:prSet presAssocID="{D719B6D4-E6C0-5942-B49A-270295CA0B48}" presName="connectorText" presStyleLbl="sibTrans2D1" presStyleIdx="1" presStyleCnt="6"/>
      <dgm:spPr/>
    </dgm:pt>
    <dgm:pt modelId="{F56BE2EB-31F2-F944-925D-05E82AC367B4}" type="pres">
      <dgm:prSet presAssocID="{DBE63D16-AAC8-8643-9ED4-54FDED678094}" presName="node" presStyleLbl="node1" presStyleIdx="2" presStyleCnt="6">
        <dgm:presLayoutVars>
          <dgm:bulletEnabled val="1"/>
        </dgm:presLayoutVars>
      </dgm:prSet>
      <dgm:spPr/>
    </dgm:pt>
    <dgm:pt modelId="{4C211FD9-54BF-F743-9389-F7B03336DBCB}" type="pres">
      <dgm:prSet presAssocID="{F5E32D66-C4B6-0B46-B4D4-E060124B865A}" presName="sibTrans" presStyleLbl="sibTrans2D1" presStyleIdx="2" presStyleCnt="6"/>
      <dgm:spPr/>
    </dgm:pt>
    <dgm:pt modelId="{202E8549-82BA-B94D-A29E-D39B2BD3E044}" type="pres">
      <dgm:prSet presAssocID="{F5E32D66-C4B6-0B46-B4D4-E060124B865A}" presName="connectorText" presStyleLbl="sibTrans2D1" presStyleIdx="2" presStyleCnt="6"/>
      <dgm:spPr/>
    </dgm:pt>
    <dgm:pt modelId="{3A34CC71-ED16-1F46-9C25-E3E18792DED8}" type="pres">
      <dgm:prSet presAssocID="{DDF5D3F5-84A0-4F45-AAA9-B50953E14A26}" presName="node" presStyleLbl="node1" presStyleIdx="3" presStyleCnt="6">
        <dgm:presLayoutVars>
          <dgm:bulletEnabled val="1"/>
        </dgm:presLayoutVars>
      </dgm:prSet>
      <dgm:spPr/>
    </dgm:pt>
    <dgm:pt modelId="{48C0EE3A-2C14-5645-A04A-14A31F7653F8}" type="pres">
      <dgm:prSet presAssocID="{C02517D9-0B28-FF48-ABE3-386BB010F024}" presName="sibTrans" presStyleLbl="sibTrans2D1" presStyleIdx="3" presStyleCnt="6"/>
      <dgm:spPr/>
    </dgm:pt>
    <dgm:pt modelId="{19269DC8-DC83-DE43-8D76-5B8169E40DC3}" type="pres">
      <dgm:prSet presAssocID="{C02517D9-0B28-FF48-ABE3-386BB010F024}" presName="connectorText" presStyleLbl="sibTrans2D1" presStyleIdx="3" presStyleCnt="6"/>
      <dgm:spPr/>
    </dgm:pt>
    <dgm:pt modelId="{33042C96-37FB-7647-8D0C-BDF7EA588AEA}" type="pres">
      <dgm:prSet presAssocID="{02D364E2-FDBF-ED41-B23B-FA2C30215145}" presName="node" presStyleLbl="node1" presStyleIdx="4" presStyleCnt="6">
        <dgm:presLayoutVars>
          <dgm:bulletEnabled val="1"/>
        </dgm:presLayoutVars>
      </dgm:prSet>
      <dgm:spPr/>
    </dgm:pt>
    <dgm:pt modelId="{85087AFE-416B-614E-B56D-2E33D66358D9}" type="pres">
      <dgm:prSet presAssocID="{8BE95F57-243B-6D41-896B-9DD7A93EA0C3}" presName="sibTrans" presStyleLbl="sibTrans2D1" presStyleIdx="4" presStyleCnt="6"/>
      <dgm:spPr/>
    </dgm:pt>
    <dgm:pt modelId="{95E5DC1D-BE27-4A45-B9B0-32B6D6FCE5FD}" type="pres">
      <dgm:prSet presAssocID="{8BE95F57-243B-6D41-896B-9DD7A93EA0C3}" presName="connectorText" presStyleLbl="sibTrans2D1" presStyleIdx="4" presStyleCnt="6"/>
      <dgm:spPr/>
    </dgm:pt>
    <dgm:pt modelId="{0C4FC806-2E77-1041-B0E4-727183184A63}" type="pres">
      <dgm:prSet presAssocID="{65CC6FF7-E2AF-9040-A452-B02010DB55F4}" presName="node" presStyleLbl="node1" presStyleIdx="5" presStyleCnt="6">
        <dgm:presLayoutVars>
          <dgm:bulletEnabled val="1"/>
        </dgm:presLayoutVars>
      </dgm:prSet>
      <dgm:spPr/>
    </dgm:pt>
    <dgm:pt modelId="{E3667712-375F-0C4D-AE29-36C060E1F68C}" type="pres">
      <dgm:prSet presAssocID="{153F01C2-A512-9545-90C1-8AC894271626}" presName="sibTrans" presStyleLbl="sibTrans2D1" presStyleIdx="5" presStyleCnt="6"/>
      <dgm:spPr/>
    </dgm:pt>
    <dgm:pt modelId="{D6AC5559-AF3E-6642-9DCB-1252C840A1BD}" type="pres">
      <dgm:prSet presAssocID="{153F01C2-A512-9545-90C1-8AC894271626}" presName="connectorText" presStyleLbl="sibTrans2D1" presStyleIdx="5" presStyleCnt="6"/>
      <dgm:spPr/>
    </dgm:pt>
  </dgm:ptLst>
  <dgm:cxnLst>
    <dgm:cxn modelId="{B72CB108-138A-F745-999C-2991BE1A7F7C}" type="presOf" srcId="{C02517D9-0B28-FF48-ABE3-386BB010F024}" destId="{19269DC8-DC83-DE43-8D76-5B8169E40DC3}" srcOrd="1" destOrd="0" presId="urn:microsoft.com/office/officeart/2005/8/layout/cycle2"/>
    <dgm:cxn modelId="{21795B12-CDA3-C841-AE25-7F4E9D0165BE}" type="presOf" srcId="{D719B6D4-E6C0-5942-B49A-270295CA0B48}" destId="{9617E509-BBE2-EB40-8F1B-331DC574C6E5}" srcOrd="0" destOrd="0" presId="urn:microsoft.com/office/officeart/2005/8/layout/cycle2"/>
    <dgm:cxn modelId="{1C1F0013-0050-BA4D-8E8F-EA415B9AAA90}" srcId="{6B558F13-388E-394A-BDCB-D56C30459B78}" destId="{65CC6FF7-E2AF-9040-A452-B02010DB55F4}" srcOrd="5" destOrd="0" parTransId="{029BFF32-90F2-C14D-87BA-204A12DF9505}" sibTransId="{153F01C2-A512-9545-90C1-8AC894271626}"/>
    <dgm:cxn modelId="{5823ED13-6C2D-D240-9279-0E804EB0E7CC}" type="presOf" srcId="{C02517D9-0B28-FF48-ABE3-386BB010F024}" destId="{48C0EE3A-2C14-5645-A04A-14A31F7653F8}" srcOrd="0" destOrd="0" presId="urn:microsoft.com/office/officeart/2005/8/layout/cycle2"/>
    <dgm:cxn modelId="{764BBE26-D249-5B41-95FD-586E4CD6D3B3}" type="presOf" srcId="{DDF5D3F5-84A0-4F45-AAA9-B50953E14A26}" destId="{3A34CC71-ED16-1F46-9C25-E3E18792DED8}" srcOrd="0" destOrd="0" presId="urn:microsoft.com/office/officeart/2005/8/layout/cycle2"/>
    <dgm:cxn modelId="{48D43F29-AB33-2342-8DAD-8BD708BA0347}" type="presOf" srcId="{FF635329-4F4D-E241-9E6F-75BA3E9BEC58}" destId="{FE6F268A-ADBA-DF4F-898D-1A20C396BDCA}" srcOrd="0" destOrd="0" presId="urn:microsoft.com/office/officeart/2005/8/layout/cycle2"/>
    <dgm:cxn modelId="{CA780730-DDE0-614C-8C8A-734B744A5714}" type="presOf" srcId="{65CC6FF7-E2AF-9040-A452-B02010DB55F4}" destId="{0C4FC806-2E77-1041-B0E4-727183184A63}" srcOrd="0" destOrd="0" presId="urn:microsoft.com/office/officeart/2005/8/layout/cycle2"/>
    <dgm:cxn modelId="{7F25FB39-A3FC-FD42-9869-CEEB07119815}" type="presOf" srcId="{8BE95F57-243B-6D41-896B-9DD7A93EA0C3}" destId="{85087AFE-416B-614E-B56D-2E33D66358D9}" srcOrd="0" destOrd="0" presId="urn:microsoft.com/office/officeart/2005/8/layout/cycle2"/>
    <dgm:cxn modelId="{8CE8846C-8490-294A-87C3-47150903395A}" srcId="{6B558F13-388E-394A-BDCB-D56C30459B78}" destId="{DBE63D16-AAC8-8643-9ED4-54FDED678094}" srcOrd="2" destOrd="0" parTransId="{2ED77776-ED2A-F443-BD09-FCA5421AA59C}" sibTransId="{F5E32D66-C4B6-0B46-B4D4-E060124B865A}"/>
    <dgm:cxn modelId="{02E5464D-5A57-354F-9290-9DD016CACB9E}" srcId="{6B558F13-388E-394A-BDCB-D56C30459B78}" destId="{62D64F4B-03A6-0F48-B737-DA68E0A61E64}" srcOrd="1" destOrd="0" parTransId="{8B07A9D1-DB70-B44D-996F-FD65A7B7BEB7}" sibTransId="{D719B6D4-E6C0-5942-B49A-270295CA0B48}"/>
    <dgm:cxn modelId="{F1C8B74E-964D-7E49-812E-F7C576D729D8}" type="presOf" srcId="{02D364E2-FDBF-ED41-B23B-FA2C30215145}" destId="{33042C96-37FB-7647-8D0C-BDF7EA588AEA}" srcOrd="0" destOrd="0" presId="urn:microsoft.com/office/officeart/2005/8/layout/cycle2"/>
    <dgm:cxn modelId="{03569A70-B135-7A4A-802C-ED4F75C72411}" type="presOf" srcId="{8BE95F57-243B-6D41-896B-9DD7A93EA0C3}" destId="{95E5DC1D-BE27-4A45-B9B0-32B6D6FCE5FD}" srcOrd="1" destOrd="0" presId="urn:microsoft.com/office/officeart/2005/8/layout/cycle2"/>
    <dgm:cxn modelId="{FEBE4B7F-7247-AA48-AFAA-45530BE31B2A}" type="presOf" srcId="{153F01C2-A512-9545-90C1-8AC894271626}" destId="{D6AC5559-AF3E-6642-9DCB-1252C840A1BD}" srcOrd="1" destOrd="0" presId="urn:microsoft.com/office/officeart/2005/8/layout/cycle2"/>
    <dgm:cxn modelId="{09C82282-E9AD-C44C-ACE8-1878AC1CB233}" type="presOf" srcId="{D719B6D4-E6C0-5942-B49A-270295CA0B48}" destId="{3256FC9B-8831-0647-93AA-D61B7F4543D4}" srcOrd="1" destOrd="0" presId="urn:microsoft.com/office/officeart/2005/8/layout/cycle2"/>
    <dgm:cxn modelId="{B1B83BAA-3F1F-DA4A-A8F2-6DFD206797D7}" type="presOf" srcId="{DBE63D16-AAC8-8643-9ED4-54FDED678094}" destId="{F56BE2EB-31F2-F944-925D-05E82AC367B4}" srcOrd="0" destOrd="0" presId="urn:microsoft.com/office/officeart/2005/8/layout/cycle2"/>
    <dgm:cxn modelId="{1786D1B0-BA7A-6941-B794-4C89F0529754}" type="presOf" srcId="{904CA92F-89BA-B34D-91C7-D5A81A405C8D}" destId="{53C6F636-49C9-8A45-BF29-9362D3B3F319}" srcOrd="0" destOrd="0" presId="urn:microsoft.com/office/officeart/2005/8/layout/cycle2"/>
    <dgm:cxn modelId="{DF3AE6B8-4EE1-9F41-A9AE-2F364730CED3}" type="presOf" srcId="{62D64F4B-03A6-0F48-B737-DA68E0A61E64}" destId="{5D186B46-6DD5-7C4B-AD70-287B300CBD1F}" srcOrd="0" destOrd="0" presId="urn:microsoft.com/office/officeart/2005/8/layout/cycle2"/>
    <dgm:cxn modelId="{E4B663B9-9F6F-144B-9905-70BBB34CA578}" type="presOf" srcId="{904CA92F-89BA-B34D-91C7-D5A81A405C8D}" destId="{42EE55CD-0607-C441-B792-BE699C6C2BFB}" srcOrd="1" destOrd="0" presId="urn:microsoft.com/office/officeart/2005/8/layout/cycle2"/>
    <dgm:cxn modelId="{51CD48BD-B69F-C24A-9C21-A8E970932B90}" type="presOf" srcId="{F5E32D66-C4B6-0B46-B4D4-E060124B865A}" destId="{202E8549-82BA-B94D-A29E-D39B2BD3E044}" srcOrd="1" destOrd="0" presId="urn:microsoft.com/office/officeart/2005/8/layout/cycle2"/>
    <dgm:cxn modelId="{F09097C0-5085-5947-8329-94B213B14091}" srcId="{6B558F13-388E-394A-BDCB-D56C30459B78}" destId="{DDF5D3F5-84A0-4F45-AAA9-B50953E14A26}" srcOrd="3" destOrd="0" parTransId="{69A1D4D2-7C6D-8941-9A48-7C652C678893}" sibTransId="{C02517D9-0B28-FF48-ABE3-386BB010F024}"/>
    <dgm:cxn modelId="{EB9918CE-417D-D54C-BB6E-5EE1E373335D}" srcId="{6B558F13-388E-394A-BDCB-D56C30459B78}" destId="{FF635329-4F4D-E241-9E6F-75BA3E9BEC58}" srcOrd="0" destOrd="0" parTransId="{3683084C-A7CA-7246-84C2-21AC84401BEF}" sibTransId="{904CA92F-89BA-B34D-91C7-D5A81A405C8D}"/>
    <dgm:cxn modelId="{F2A86DE0-2F6B-294C-9D26-A98A6CAE46F6}" type="presOf" srcId="{153F01C2-A512-9545-90C1-8AC894271626}" destId="{E3667712-375F-0C4D-AE29-36C060E1F68C}" srcOrd="0" destOrd="0" presId="urn:microsoft.com/office/officeart/2005/8/layout/cycle2"/>
    <dgm:cxn modelId="{1B1522E6-77FB-E74E-91BF-8084F089C14F}" type="presOf" srcId="{F5E32D66-C4B6-0B46-B4D4-E060124B865A}" destId="{4C211FD9-54BF-F743-9389-F7B03336DBCB}" srcOrd="0" destOrd="0" presId="urn:microsoft.com/office/officeart/2005/8/layout/cycle2"/>
    <dgm:cxn modelId="{4B595DF5-4F0A-BA43-870B-B483C888CC62}" srcId="{6B558F13-388E-394A-BDCB-D56C30459B78}" destId="{02D364E2-FDBF-ED41-B23B-FA2C30215145}" srcOrd="4" destOrd="0" parTransId="{EA136483-5EE3-4240-918C-533E48E51DA3}" sibTransId="{8BE95F57-243B-6D41-896B-9DD7A93EA0C3}"/>
    <dgm:cxn modelId="{E7F3C3F7-7075-F94F-854A-7197371B630C}" type="presOf" srcId="{6B558F13-388E-394A-BDCB-D56C30459B78}" destId="{E6B199BD-A192-A444-86F3-AFC127EC12EA}" srcOrd="0" destOrd="0" presId="urn:microsoft.com/office/officeart/2005/8/layout/cycle2"/>
    <dgm:cxn modelId="{DDEEE3B0-833C-6B42-BE69-557FD4186209}" type="presParOf" srcId="{E6B199BD-A192-A444-86F3-AFC127EC12EA}" destId="{FE6F268A-ADBA-DF4F-898D-1A20C396BDCA}" srcOrd="0" destOrd="0" presId="urn:microsoft.com/office/officeart/2005/8/layout/cycle2"/>
    <dgm:cxn modelId="{F2F80484-AF04-B94F-935E-64DF12147F54}" type="presParOf" srcId="{E6B199BD-A192-A444-86F3-AFC127EC12EA}" destId="{53C6F636-49C9-8A45-BF29-9362D3B3F319}" srcOrd="1" destOrd="0" presId="urn:microsoft.com/office/officeart/2005/8/layout/cycle2"/>
    <dgm:cxn modelId="{D2F4F70C-BD01-9E44-AEF4-FF30E58EEA6E}" type="presParOf" srcId="{53C6F636-49C9-8A45-BF29-9362D3B3F319}" destId="{42EE55CD-0607-C441-B792-BE699C6C2BFB}" srcOrd="0" destOrd="0" presId="urn:microsoft.com/office/officeart/2005/8/layout/cycle2"/>
    <dgm:cxn modelId="{1EFC0262-1B30-BB48-BADD-92FB979BEC80}" type="presParOf" srcId="{E6B199BD-A192-A444-86F3-AFC127EC12EA}" destId="{5D186B46-6DD5-7C4B-AD70-287B300CBD1F}" srcOrd="2" destOrd="0" presId="urn:microsoft.com/office/officeart/2005/8/layout/cycle2"/>
    <dgm:cxn modelId="{B467CC49-5AC7-E341-A690-61294354EEC6}" type="presParOf" srcId="{E6B199BD-A192-A444-86F3-AFC127EC12EA}" destId="{9617E509-BBE2-EB40-8F1B-331DC574C6E5}" srcOrd="3" destOrd="0" presId="urn:microsoft.com/office/officeart/2005/8/layout/cycle2"/>
    <dgm:cxn modelId="{9C76E971-FCC7-644B-84F7-AC223E2AF5EA}" type="presParOf" srcId="{9617E509-BBE2-EB40-8F1B-331DC574C6E5}" destId="{3256FC9B-8831-0647-93AA-D61B7F4543D4}" srcOrd="0" destOrd="0" presId="urn:microsoft.com/office/officeart/2005/8/layout/cycle2"/>
    <dgm:cxn modelId="{8E3FAE21-5EC9-644B-A885-1967A60F5EF9}" type="presParOf" srcId="{E6B199BD-A192-A444-86F3-AFC127EC12EA}" destId="{F56BE2EB-31F2-F944-925D-05E82AC367B4}" srcOrd="4" destOrd="0" presId="urn:microsoft.com/office/officeart/2005/8/layout/cycle2"/>
    <dgm:cxn modelId="{BCADFCE4-34F5-EB4F-963D-769055422F04}" type="presParOf" srcId="{E6B199BD-A192-A444-86F3-AFC127EC12EA}" destId="{4C211FD9-54BF-F743-9389-F7B03336DBCB}" srcOrd="5" destOrd="0" presId="urn:microsoft.com/office/officeart/2005/8/layout/cycle2"/>
    <dgm:cxn modelId="{36C97A32-1F34-B844-A597-0106F0D33A57}" type="presParOf" srcId="{4C211FD9-54BF-F743-9389-F7B03336DBCB}" destId="{202E8549-82BA-B94D-A29E-D39B2BD3E044}" srcOrd="0" destOrd="0" presId="urn:microsoft.com/office/officeart/2005/8/layout/cycle2"/>
    <dgm:cxn modelId="{A91D741F-8370-104B-A7AE-92EA87142BE7}" type="presParOf" srcId="{E6B199BD-A192-A444-86F3-AFC127EC12EA}" destId="{3A34CC71-ED16-1F46-9C25-E3E18792DED8}" srcOrd="6" destOrd="0" presId="urn:microsoft.com/office/officeart/2005/8/layout/cycle2"/>
    <dgm:cxn modelId="{24A58EF4-FB62-9743-B3D3-F3C40D1AF4D5}" type="presParOf" srcId="{E6B199BD-A192-A444-86F3-AFC127EC12EA}" destId="{48C0EE3A-2C14-5645-A04A-14A31F7653F8}" srcOrd="7" destOrd="0" presId="urn:microsoft.com/office/officeart/2005/8/layout/cycle2"/>
    <dgm:cxn modelId="{306A7E72-1CA5-0D4D-9514-F09E7BF67224}" type="presParOf" srcId="{48C0EE3A-2C14-5645-A04A-14A31F7653F8}" destId="{19269DC8-DC83-DE43-8D76-5B8169E40DC3}" srcOrd="0" destOrd="0" presId="urn:microsoft.com/office/officeart/2005/8/layout/cycle2"/>
    <dgm:cxn modelId="{F6EDA783-272A-9146-8901-BB95B367AB36}" type="presParOf" srcId="{E6B199BD-A192-A444-86F3-AFC127EC12EA}" destId="{33042C96-37FB-7647-8D0C-BDF7EA588AEA}" srcOrd="8" destOrd="0" presId="urn:microsoft.com/office/officeart/2005/8/layout/cycle2"/>
    <dgm:cxn modelId="{6606E538-87FA-944D-8E5A-05973BCA7611}" type="presParOf" srcId="{E6B199BD-A192-A444-86F3-AFC127EC12EA}" destId="{85087AFE-416B-614E-B56D-2E33D66358D9}" srcOrd="9" destOrd="0" presId="urn:microsoft.com/office/officeart/2005/8/layout/cycle2"/>
    <dgm:cxn modelId="{7182B27C-938C-C24B-901D-17E5A6617997}" type="presParOf" srcId="{85087AFE-416B-614E-B56D-2E33D66358D9}" destId="{95E5DC1D-BE27-4A45-B9B0-32B6D6FCE5FD}" srcOrd="0" destOrd="0" presId="urn:microsoft.com/office/officeart/2005/8/layout/cycle2"/>
    <dgm:cxn modelId="{567027A6-041D-644F-8BA6-1A8763E67487}" type="presParOf" srcId="{E6B199BD-A192-A444-86F3-AFC127EC12EA}" destId="{0C4FC806-2E77-1041-B0E4-727183184A63}" srcOrd="10" destOrd="0" presId="urn:microsoft.com/office/officeart/2005/8/layout/cycle2"/>
    <dgm:cxn modelId="{168BC17B-00A7-0D41-AED1-24CA21182162}" type="presParOf" srcId="{E6B199BD-A192-A444-86F3-AFC127EC12EA}" destId="{E3667712-375F-0C4D-AE29-36C060E1F68C}" srcOrd="11" destOrd="0" presId="urn:microsoft.com/office/officeart/2005/8/layout/cycle2"/>
    <dgm:cxn modelId="{19A1A245-CFF9-BA47-A00D-7ED26EB7B9A7}" type="presParOf" srcId="{E3667712-375F-0C4D-AE29-36C060E1F68C}" destId="{D6AC5559-AF3E-6642-9DCB-1252C840A1B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F268A-ADBA-DF4F-898D-1A20C396BDCA}">
      <dsp:nvSpPr>
        <dsp:cNvPr id="0" name=""/>
        <dsp:cNvSpPr/>
      </dsp:nvSpPr>
      <dsp:spPr>
        <a:xfrm>
          <a:off x="3018234" y="862"/>
          <a:ext cx="1278731" cy="12787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900" kern="1200" dirty="0"/>
            <a:t>Интерактивті оқу материалдары</a:t>
          </a:r>
          <a:endParaRPr lang="ru-RU" sz="900" kern="1200" dirty="0"/>
        </a:p>
      </dsp:txBody>
      <dsp:txXfrm>
        <a:off x="3205500" y="188128"/>
        <a:ext cx="904199" cy="904199"/>
      </dsp:txXfrm>
    </dsp:sp>
    <dsp:sp modelId="{53C6F636-49C9-8A45-BF29-9362D3B3F319}">
      <dsp:nvSpPr>
        <dsp:cNvPr id="0" name=""/>
        <dsp:cNvSpPr/>
      </dsp:nvSpPr>
      <dsp:spPr>
        <a:xfrm rot="1800000">
          <a:off x="4310781" y="899731"/>
          <a:ext cx="340089" cy="4315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4317616" y="960538"/>
        <a:ext cx="238062" cy="258943"/>
      </dsp:txXfrm>
    </dsp:sp>
    <dsp:sp modelId="{5D186B46-6DD5-7C4B-AD70-287B300CBD1F}">
      <dsp:nvSpPr>
        <dsp:cNvPr id="0" name=""/>
        <dsp:cNvSpPr/>
      </dsp:nvSpPr>
      <dsp:spPr>
        <a:xfrm>
          <a:off x="4681357" y="961067"/>
          <a:ext cx="1278731" cy="12787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900" kern="1200" dirty="0"/>
            <a:t>Виртуалды оқытушылар</a:t>
          </a:r>
          <a:endParaRPr lang="ru-RU" sz="900" kern="1200" dirty="0"/>
        </a:p>
      </dsp:txBody>
      <dsp:txXfrm>
        <a:off x="4868623" y="1148333"/>
        <a:ext cx="904199" cy="904199"/>
      </dsp:txXfrm>
    </dsp:sp>
    <dsp:sp modelId="{9617E509-BBE2-EB40-8F1B-331DC574C6E5}">
      <dsp:nvSpPr>
        <dsp:cNvPr id="0" name=""/>
        <dsp:cNvSpPr/>
      </dsp:nvSpPr>
      <dsp:spPr>
        <a:xfrm rot="5400000">
          <a:off x="5150678" y="2335226"/>
          <a:ext cx="340089" cy="4315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5201692" y="2370527"/>
        <a:ext cx="238062" cy="258943"/>
      </dsp:txXfrm>
    </dsp:sp>
    <dsp:sp modelId="{F56BE2EB-31F2-F944-925D-05E82AC367B4}">
      <dsp:nvSpPr>
        <dsp:cNvPr id="0" name=""/>
        <dsp:cNvSpPr/>
      </dsp:nvSpPr>
      <dsp:spPr>
        <a:xfrm>
          <a:off x="4681357" y="2881476"/>
          <a:ext cx="1278731" cy="12787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900" kern="1200" dirty="0"/>
            <a:t>Оқыту мәліметтерін талдау</a:t>
          </a:r>
          <a:endParaRPr lang="ru-RU" sz="900" kern="1200" dirty="0"/>
        </a:p>
      </dsp:txBody>
      <dsp:txXfrm>
        <a:off x="4868623" y="3068742"/>
        <a:ext cx="904199" cy="904199"/>
      </dsp:txXfrm>
    </dsp:sp>
    <dsp:sp modelId="{4C211FD9-54BF-F743-9389-F7B03336DBCB}">
      <dsp:nvSpPr>
        <dsp:cNvPr id="0" name=""/>
        <dsp:cNvSpPr/>
      </dsp:nvSpPr>
      <dsp:spPr>
        <a:xfrm rot="9000000">
          <a:off x="4327452" y="3780346"/>
          <a:ext cx="340089" cy="4315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 rot="10800000">
        <a:off x="4422644" y="3841153"/>
        <a:ext cx="238062" cy="258943"/>
      </dsp:txXfrm>
    </dsp:sp>
    <dsp:sp modelId="{3A34CC71-ED16-1F46-9C25-E3E18792DED8}">
      <dsp:nvSpPr>
        <dsp:cNvPr id="0" name=""/>
        <dsp:cNvSpPr/>
      </dsp:nvSpPr>
      <dsp:spPr>
        <a:xfrm>
          <a:off x="3018234" y="3841681"/>
          <a:ext cx="1278731" cy="12787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900" kern="1200" dirty="0"/>
            <a:t>ЖИ енгізудің жоғары құны</a:t>
          </a:r>
          <a:endParaRPr lang="ru-RU" sz="900" kern="1200" dirty="0"/>
        </a:p>
      </dsp:txBody>
      <dsp:txXfrm>
        <a:off x="3205500" y="4028947"/>
        <a:ext cx="904199" cy="904199"/>
      </dsp:txXfrm>
    </dsp:sp>
    <dsp:sp modelId="{48C0EE3A-2C14-5645-A04A-14A31F7653F8}">
      <dsp:nvSpPr>
        <dsp:cNvPr id="0" name=""/>
        <dsp:cNvSpPr/>
      </dsp:nvSpPr>
      <dsp:spPr>
        <a:xfrm rot="12600000">
          <a:off x="2664329" y="3789971"/>
          <a:ext cx="340089" cy="4315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 rot="10800000">
        <a:off x="2759521" y="3901792"/>
        <a:ext cx="238062" cy="258943"/>
      </dsp:txXfrm>
    </dsp:sp>
    <dsp:sp modelId="{33042C96-37FB-7647-8D0C-BDF7EA588AEA}">
      <dsp:nvSpPr>
        <dsp:cNvPr id="0" name=""/>
        <dsp:cNvSpPr/>
      </dsp:nvSpPr>
      <dsp:spPr>
        <a:xfrm>
          <a:off x="1355111" y="2881476"/>
          <a:ext cx="1278731" cy="12787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900" kern="1200" dirty="0"/>
            <a:t>Бейімделетін оқыту бағдарламалары</a:t>
          </a:r>
          <a:endParaRPr lang="ru-RU" sz="900" kern="1200" dirty="0"/>
        </a:p>
      </dsp:txBody>
      <dsp:txXfrm>
        <a:off x="1542377" y="3068742"/>
        <a:ext cx="904199" cy="904199"/>
      </dsp:txXfrm>
    </dsp:sp>
    <dsp:sp modelId="{85087AFE-416B-614E-B56D-2E33D66358D9}">
      <dsp:nvSpPr>
        <dsp:cNvPr id="0" name=""/>
        <dsp:cNvSpPr/>
      </dsp:nvSpPr>
      <dsp:spPr>
        <a:xfrm rot="16200000">
          <a:off x="1824431" y="2354476"/>
          <a:ext cx="340089" cy="4315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1875445" y="2491804"/>
        <a:ext cx="238062" cy="258943"/>
      </dsp:txXfrm>
    </dsp:sp>
    <dsp:sp modelId="{0C4FC806-2E77-1041-B0E4-727183184A63}">
      <dsp:nvSpPr>
        <dsp:cNvPr id="0" name=""/>
        <dsp:cNvSpPr/>
      </dsp:nvSpPr>
      <dsp:spPr>
        <a:xfrm>
          <a:off x="1355111" y="961067"/>
          <a:ext cx="1278731" cy="12787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900" kern="1200" dirty="0"/>
            <a:t>Мұғалімдерді қайта даярлау қажеттілігі</a:t>
          </a:r>
          <a:endParaRPr lang="ru-RU" sz="900" kern="1200" dirty="0"/>
        </a:p>
      </dsp:txBody>
      <dsp:txXfrm>
        <a:off x="1542377" y="1148333"/>
        <a:ext cx="904199" cy="904199"/>
      </dsp:txXfrm>
    </dsp:sp>
    <dsp:sp modelId="{E3667712-375F-0C4D-AE29-36C060E1F68C}">
      <dsp:nvSpPr>
        <dsp:cNvPr id="0" name=""/>
        <dsp:cNvSpPr/>
      </dsp:nvSpPr>
      <dsp:spPr>
        <a:xfrm rot="19800000">
          <a:off x="2647657" y="909357"/>
          <a:ext cx="340089" cy="4315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2654492" y="1021178"/>
        <a:ext cx="238062" cy="258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976F0-A493-AD4C-A63F-73BB6C81D3F5}" type="datetimeFigureOut">
              <a:rPr lang="ru-RU" smtClean="0"/>
              <a:t>28.07.2024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E643A-FAC7-5A4B-A23C-705D72E2A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097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4E643A-FAC7-5A4B-A23C-705D72E2A12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614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7/28/2024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7/28/2024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center.ibm.com/media/IBM+AI+Education/1_frksa038" TargetMode="External" /><Relationship Id="rId2" Type="http://schemas.openxmlformats.org/officeDocument/2006/relationships/hyperlink" Target="https://www.holoniq.com/notes/k-12-digital-instruction-and-assessment-market-to-reach-42b-by-2025" TargetMode="External" /><Relationship Id="rId1" Type="http://schemas.openxmlformats.org/officeDocument/2006/relationships/slideLayout" Target="../slideLayouts/slideLayout7.xml" /><Relationship Id="rId4" Type="http://schemas.openxmlformats.org/officeDocument/2006/relationships/hyperlink" Target="https://www.nesta.org.uk/education/" TargetMode="Externa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D607E2-76D2-A3CE-97B6-9F704CCBE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15" y="2366682"/>
            <a:ext cx="7315200" cy="1757083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Заманауи</a:t>
            </a:r>
            <a: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беруде</a:t>
            </a:r>
            <a: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жасанды</a:t>
            </a:r>
            <a: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интеллектті</a:t>
            </a:r>
            <a: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мүмкіндіктер</a:t>
            </a:r>
            <a: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6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80B0C8E1-5D22-09C5-D7FB-E8534A574D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1800" b="1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Зулпыхар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Ж.Е.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― педагогика 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ғылымдарының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кандидаты, 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қауымдастырылған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профессор, информатика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кафедрасының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меңгерушісі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Л.Н. Гумилев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атындағы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Еуразия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университеті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Астана,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endParaRPr lang="ru-RU" sz="1800" kern="100" dirty="0">
              <a:effectLst/>
              <a:latin typeface="Aptos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8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Нұрланқызы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А. 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― «8D01511-Информатика» мамандығының 1 курс докторанты, Л.Н. Гумилев атындағы Еуразия ұлттық университеті, Астана, Қазақстан</a:t>
            </a:r>
            <a:endParaRPr lang="ru-RU" sz="1800" kern="100" dirty="0">
              <a:effectLst/>
              <a:latin typeface="Aptos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98D1186-AC9A-0C59-B074-E47A1975E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36" y="704296"/>
            <a:ext cx="3121152" cy="131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828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FECB9DD-B5A9-9E18-41E3-73766F2894F0}"/>
              </a:ext>
            </a:extLst>
          </p:cNvPr>
          <p:cNvSpPr txBox="1"/>
          <p:nvPr/>
        </p:nvSpPr>
        <p:spPr>
          <a:xfrm>
            <a:off x="872565" y="273454"/>
            <a:ext cx="10100235" cy="2530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en-US" sz="3200" b="1" kern="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8290" algn="ctr">
              <a:lnSpc>
                <a:spcPct val="115000"/>
              </a:lnSpc>
              <a:spcAft>
                <a:spcPts val="800"/>
              </a:spcAft>
            </a:pPr>
            <a:r>
              <a:rPr lang="ru-RU" sz="3200" b="1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kk-KZ" sz="32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нклюзивті білім беруде жасанды интеллектті енгізу әдістері</a:t>
            </a:r>
            <a:endParaRPr lang="ru-RU" sz="3200" b="1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kk-KZ" sz="32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41A4E99-CB69-BE64-84C2-4E7EF4CDA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382" y="2354637"/>
            <a:ext cx="8649235" cy="356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282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DC5293-B9F1-BF41-F602-B2D1E8AFD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Мүмкіндіктер мен </a:t>
            </a:r>
            <a:b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25A8F40F-871E-8D11-3088-9408126009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531200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7534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>
            <a:extLst>
              <a:ext uri="{FF2B5EF4-FFF2-40B4-BE49-F238E27FC236}">
                <a16:creationId xmlns:a16="http://schemas.microsoft.com/office/drawing/2014/main" id="{F44B0E9D-F2F4-198D-9DB5-670457396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912" y="868680"/>
            <a:ext cx="7424928" cy="512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Сапалы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инклюзивті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беруге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көшу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шешілуде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
— </a:t>
            </a: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оқытушыларды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
—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қажеттіліктері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алушыларға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орны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деңгейінде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де, </a:t>
            </a:r>
            <a:r>
              <a:rPr lang="kk-K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толерантты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көзқарасты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тәрбиелеу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
—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кадрларды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даярлауды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кадрларды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даярлауды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
—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инклюзивті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беруді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асыратын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мамандарға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нұсқауларды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әзірлеу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6DBB1673-D453-4778-E7CA-485C58F23BE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kk-KZ" sz="1800" kern="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Қазақстан жалпы білім беру жүйесін дамытуда үлкен секіріс жасағаны сөзсіз. Ал келесі кезең инклюзивті білім беруді жан-жақты дамыту болуы тиіс. Арнайы және инклюзивті білім беруді дамытудың ұлттық ғылыми-практикалық орталығы 2025 жылға қарай мектепке дейінгі ұйымдарда инклюзивті білім берумен 70%, ЖОО мен колледждерде 100% қамтуды жоспарлап отыр.</a:t>
            </a:r>
            <a:endParaRPr lang="ru-RU" sz="1800" kern="100" dirty="0">
              <a:solidFill>
                <a:schemeClr val="tx1"/>
              </a:solidFill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697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9B7435-5C49-CEDF-05BB-F6667E8D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</a:t>
            </a: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E77AAC-41A2-1538-4127-B41E0EC47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0586" y="1123837"/>
            <a:ext cx="7315200" cy="512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беруде жасанды интеллектті пайдаланудың мақсаты әрбір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шының өз әлеуетін ашуға мүмкіндік беретін жекелендірілген, тиімді және қолжетімді білім беру ортасын құру болып табылады.</a:t>
            </a: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беруде жасанды интеллектті пайдалану міндеттері оқытуды жекелендіруге, күнделікті тапсырмаларды автоматтандыруға, білім беру процесінің тиімділігін арттыруға және барлығы үшін сапалы білімге қолжетімділікті кеңейтуге байланысты.</a:t>
            </a:r>
          </a:p>
        </p:txBody>
      </p:sp>
    </p:spTree>
    <p:extLst>
      <p:ext uri="{BB962C8B-B14F-4D97-AF65-F5344CB8AC3E}">
        <p14:creationId xmlns:p14="http://schemas.microsoft.com/office/powerpoint/2010/main" val="3819712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5E1BE-ECE9-18C2-E637-5871459E0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9D5446-22C9-B390-1D80-EAE4BF578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асанды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интеллект</a:t>
            </a:r>
            <a:r>
              <a:rPr lang="af-Z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біздің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өміріміздің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салаларына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еніп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жатыр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үдерісіне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жасанды интеллект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көкжиектерді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ашады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бірқатар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қояды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3C6BFE1-0A1A-775B-E9A2-B71FB611A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546" y="739494"/>
            <a:ext cx="3504368" cy="294511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FDA06F9-BAEC-B29D-7599-59DD82FE23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6984" y="3684608"/>
            <a:ext cx="3600806" cy="240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24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E89A8B-8FB1-CAE0-7F94-A9983F00A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жекелендіру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 тапсырмаларды автоматтандыру: </a:t>
            </a: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DE37EA-4127-0FFF-FA3B-646A710AD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алушы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бірегей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алушының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қарқынын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әлсіз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жақтарын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траекторияларын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жасауға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kk-K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kk-K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</a:t>
            </a:r>
            <a:r>
              <a:rPr lang="af-Z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тапсырмасын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мұғалімдердің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алушылармен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істеуге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босату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тапсырмаларды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2978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0955D4-1AD1-4A66-1B0C-E6308F58E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Білімге қолжетімділікті жақсарту:</a:t>
            </a: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Оқыту тиімділігін арттыру: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145CB3-ECBA-5462-71EA-D3339D7F9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</a:t>
            </a:r>
            <a:r>
              <a:rPr lang="af-Z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географиялық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орналасуына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қаржылық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мүмкіндіктеріне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қарамастан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барлығына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қолжетімді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қосылған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онлайн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платформалар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үйренуге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</a:t>
            </a:r>
            <a:r>
              <a:rPr lang="af-Z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алушының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өнімділік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жақсарту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ұсыныстар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6716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94B093-A536-89B0-D552-598A1C8D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дағдыларды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E54D2F-433D-C826-3606-1837208E2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Жасанды интеллект білім алушыларға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ынтымақтастық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әлемде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өркендеу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дағдыларды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дамытуға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көмектеседі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7071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B51B78-89BE-9F15-C673-F67855D5C8F0}"/>
              </a:ext>
            </a:extLst>
          </p:cNvPr>
          <p:cNvSpPr txBox="1"/>
          <p:nvPr/>
        </p:nvSpPr>
        <p:spPr>
          <a:xfrm>
            <a:off x="2426446" y="500093"/>
            <a:ext cx="91440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Білім беруде жасанды интеллектті пайдалану статистикасы (шетелдік тәжірибе)</a:t>
            </a:r>
            <a:endParaRPr lang="ru-RU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48B7A5D6-6B9A-0602-C992-A52D8360B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152486"/>
              </p:ext>
            </p:extLst>
          </p:nvPr>
        </p:nvGraphicFramePr>
        <p:xfrm>
          <a:off x="1780989" y="1036766"/>
          <a:ext cx="9012519" cy="5430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4173">
                  <a:extLst>
                    <a:ext uri="{9D8B030D-6E8A-4147-A177-3AD203B41FA5}">
                      <a16:colId xmlns:a16="http://schemas.microsoft.com/office/drawing/2014/main" val="3906885106"/>
                    </a:ext>
                  </a:extLst>
                </a:gridCol>
                <a:gridCol w="3004173">
                  <a:extLst>
                    <a:ext uri="{9D8B030D-6E8A-4147-A177-3AD203B41FA5}">
                      <a16:colId xmlns:a16="http://schemas.microsoft.com/office/drawing/2014/main" val="480730493"/>
                    </a:ext>
                  </a:extLst>
                </a:gridCol>
                <a:gridCol w="3004173">
                  <a:extLst>
                    <a:ext uri="{9D8B030D-6E8A-4147-A177-3AD203B41FA5}">
                      <a16:colId xmlns:a16="http://schemas.microsoft.com/office/drawing/2014/main" val="3876490702"/>
                    </a:ext>
                  </a:extLst>
                </a:gridCol>
              </a:tblGrid>
              <a:tr h="365998">
                <a:tc>
                  <a:txBody>
                    <a:bodyPr/>
                    <a:lstStyle/>
                    <a:p>
                      <a:pPr algn="ctr"/>
                      <a:r>
                        <a:rPr lang="kk-KZ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Статистика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Көлемі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Дереккөз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820057"/>
                  </a:ext>
                </a:extLst>
              </a:tr>
              <a:tr h="40929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АҚШ-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тағы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технологиясын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қолданатын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мекемелерінің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пайызы</a:t>
                      </a:r>
                      <a:endParaRPr lang="ru-RU" sz="900" b="1" kern="1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65%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https://www.holoniq.com/notes/k-12-digital-instruction-and-assessment-market-to-reach-42b-by-2025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526408"/>
                  </a:ext>
                </a:extLst>
              </a:tr>
              <a:tr h="52860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Алдағы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жасанды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интеллект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енгізуді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жоспарлап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отырған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АҚШ</a:t>
                      </a:r>
                      <a:r>
                        <a:rPr lang="en-US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тағы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жоғары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орындарының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 алушыларының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пайызы</a:t>
                      </a:r>
                      <a:endParaRPr lang="ru-RU" sz="900" b="1" kern="1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77%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https://mediacenter.ibm.com/media/IBM+AI+Education/1_frksa038</a:t>
                      </a:r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007550"/>
                  </a:ext>
                </a:extLst>
              </a:tr>
              <a:tr h="57289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Жасанды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интеллект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олардың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оқуын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жекелендіре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алады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мәлімдейтін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 алушылардың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пайызы</a:t>
                      </a:r>
                      <a:endParaRPr lang="ru-RU" sz="900" b="1" kern="1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https://www.nesta.org.uk/education/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466921"/>
                  </a:ext>
                </a:extLst>
              </a:tr>
              <a:tr h="818426">
                <a:tc>
                  <a:txBody>
                    <a:bodyPr/>
                    <a:lstStyle/>
                    <a:p>
                      <a:pPr algn="ctr"/>
                      <a:r>
                        <a:rPr lang="kk-KZ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жылы білім беру саласындағы IT-стартаптарға инвестициялар көлемі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$4,03 млрд</a:t>
                      </a:r>
                      <a:endParaRPr lang="ru-RU" sz="900" b="1" kern="1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https://mediacenter.ibm.com/media/IBM+AI+Education/1_frksa038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677497"/>
                  </a:ext>
                </a:extLst>
              </a:tr>
              <a:tr h="81842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жылға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қарай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саласындағы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IT-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стартаптарға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инвестициялардың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болжамды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көлемі</a:t>
                      </a:r>
                      <a:endParaRPr lang="ru-RU" sz="900" b="1" kern="1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$15,7 млрд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https://mediacenter.ibm.com/media/IBM+AI+Education/1_frksa038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723850"/>
                  </a:ext>
                </a:extLst>
              </a:tr>
              <a:tr h="409290">
                <a:tc>
                  <a:txBody>
                    <a:bodyPr/>
                    <a:lstStyle/>
                    <a:p>
                      <a:pPr algn="ctr"/>
                      <a:r>
                        <a:rPr lang="kk-KZ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Оқытуды жекелендіру үшін ЖИ қолданатын білім алушылардың пайызы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https://www.holoniq.com/notes/k-12-digital-instruction-and-assessment-market-to-reach-42b-by-2025</a:t>
                      </a:r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212185"/>
                  </a:ext>
                </a:extLst>
              </a:tr>
              <a:tr h="409290">
                <a:tc>
                  <a:txBody>
                    <a:bodyPr/>
                    <a:lstStyle/>
                    <a:p>
                      <a:pPr algn="ctr"/>
                      <a:r>
                        <a:rPr lang="kk-KZ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Тапсырмаларды автоматтандыру үшін ЖИ қолданатын білім алушылардың пайызы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https://www.holoniq.com/notes/k-12-digital-instruction-and-assessment-market-to-reach-42b-by-2025</a:t>
                      </a:r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199243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платформаларын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пайдаланатын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 алушылардың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пайызы</a:t>
                      </a:r>
                      <a:endParaRPr lang="ru-RU" sz="900" b="1" kern="1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https://www.nesta.org.uk/education/</a:t>
                      </a:r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753354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Қолдау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алу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 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чат</a:t>
                      </a:r>
                      <a:r>
                        <a:rPr lang="en-US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боттарын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пайдаланатын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 алушылардың</a:t>
                      </a:r>
                      <a:r>
                        <a:rPr lang="ru-RU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пайызы</a:t>
                      </a:r>
                      <a:endParaRPr lang="ru-RU" sz="900" b="1" kern="1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https://www.nesta.org.uk/education/</a:t>
                      </a:r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446493"/>
                  </a:ext>
                </a:extLst>
              </a:tr>
              <a:tr h="36599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kk-KZ" sz="9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 қолдану арқылы білім алушылардың үлгерімін әлеуетті арттыру</a:t>
                      </a:r>
                      <a:endParaRPr lang="ru-RU" sz="900" b="1" kern="1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https://www.nesta.org.uk/education/</a:t>
                      </a:r>
                      <a:r>
                        <a:rPr lang="ru-RU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73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167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FE7B74-98AE-D7CF-DA66-E347EF037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sz="1800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Білім беруде жасанды интеллектті қолдану перспективалары:</a:t>
            </a:r>
            <a:endParaRPr lang="ru-RU" sz="1800" kern="10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5E2946-857B-9267-D8C3-B536F723F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kk-KZ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Жеке оқыту: жасанды интеллект оқу материалдары мен әдістерін әр </a:t>
            </a:r>
            <a:r>
              <a:rPr lang="kk-KZ" sz="1800" kern="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білім алушын</a:t>
            </a:r>
            <a:r>
              <a:rPr lang="kk-KZ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ың жеке қажеттіліктеріне бейімдеуге мүмкіндік береді. Бұл материалды тиімдірек игеруге ықпал етеді және оқуға деген ынтаны арттырады.</a:t>
            </a:r>
            <a:endParaRPr lang="ru-RU" sz="1800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k-KZ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Автоматтандыру және оңтайландыру: жасанды интеллект тесттерді тексеру және кесте құру сияқты күнделікті тапсырмаларды орындау арқылы оқытушылардың уақытын үнемдей алады. Бұл оқытушыларға білім сапасы мен </a:t>
            </a:r>
            <a:r>
              <a:rPr lang="kk-KZ" sz="1800" kern="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білім алу</a:t>
            </a:r>
            <a:r>
              <a:rPr lang="kk-KZ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шылармен қарым-қатынас жасау үшін көбірек уақыт береді.</a:t>
            </a:r>
            <a:endParaRPr lang="ru-RU" sz="1800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k-KZ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Интерактивті оқу материалдары: жасанды интеллект технологиясының арқасында интерактивті сабақтар, тренажерлар және виртуалды шеберханалар жасау оқуды қызықты әрі түсінікті етеді.</a:t>
            </a:r>
            <a:endParaRPr lang="ru-RU" sz="1800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699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35B700-53A7-5A74-1996-2504621AD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Білім беруде жасанды интеллект қолдану мысалдары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шетелдік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тәжірибе</a:t>
            </a:r>
            <a:r>
              <a:rPr lang="ru-RU" sz="1800" kern="1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ru-RU" sz="1800" kern="10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CD93DE-C3BA-5803-FA5D-E6D2A2138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8680"/>
            <a:ext cx="7315200" cy="5120640"/>
          </a:xfrm>
        </p:spPr>
        <p:txBody>
          <a:bodyPr/>
          <a:lstStyle/>
          <a:p>
            <a:pPr lvl="0" algn="just"/>
            <a:r>
              <a:rPr lang="kk-KZ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Khan Academy академиясы: оқуды жекелендіру және </a:t>
            </a:r>
            <a:r>
              <a:rPr lang="kk-KZ" sz="1800" kern="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білім алушыла</a:t>
            </a:r>
            <a:r>
              <a:rPr lang="kk-KZ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рға кері байланыс беру үшін жасанды интеллект қолданады;</a:t>
            </a:r>
            <a:endParaRPr lang="ru-RU" sz="1800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k-KZ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Duolingo: тілдерді оқытуды әр пайдаланушының қажеттіліктеріне бейімдеу үшін жасанды интеллект қолданады;</a:t>
            </a:r>
            <a:endParaRPr lang="ru-RU" sz="1800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k-KZ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Carnegie Learning: математика және жаратылыстану ғылымдары бойынша интерактивті оқу материалдарын жасау үшін жасанды интеллект пайдаланады;</a:t>
            </a:r>
            <a:endParaRPr lang="ru-RU" sz="1800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k-KZ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Pearson: </a:t>
            </a:r>
            <a:r>
              <a:rPr lang="kk-KZ" sz="1800" kern="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білім алуш</a:t>
            </a:r>
            <a:r>
              <a:rPr lang="kk-KZ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ыларға математиканы үйренуге көмектесетін "Billie" атты виртуалды көмекші әзірледі;</a:t>
            </a:r>
            <a:endParaRPr lang="ru-RU" sz="1800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800" kern="100" dirty="0" err="1">
                <a:solidFill>
                  <a:schemeClr val="tx1"/>
                </a:solidFill>
                <a:effectLst/>
                <a:latin typeface="Batang" panose="02030600000101010101" pitchFamily="18" charset="-127"/>
                <a:ea typeface="Times New Roman" panose="02020603050405020304" pitchFamily="18" charset="0"/>
                <a:cs typeface="Batang" panose="02030600000101010101" pitchFamily="18" charset="-127"/>
              </a:rPr>
              <a:t>吳江區</a:t>
            </a:r>
            <a:r>
              <a:rPr lang="ru-RU" sz="1800" kern="100" dirty="0" err="1">
                <a:solidFill>
                  <a:schemeClr val="tx1"/>
                </a:solidFill>
                <a:effectLst/>
                <a:latin typeface="MS Mincho" panose="02020609040205080304" pitchFamily="49" charset="-128"/>
                <a:ea typeface="Times New Roman" panose="02020603050405020304" pitchFamily="18" charset="0"/>
                <a:cs typeface="MS Mincho" panose="02020609040205080304" pitchFamily="49" charset="-128"/>
              </a:rPr>
              <a:t>教育局</a:t>
            </a:r>
            <a:r>
              <a:rPr lang="kk-KZ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Қытайдың УЦЗЯН қаласында білім алушыларға үй тапсырмасын орындауға көмектесетін "Xiaobai" виртуалды көмекшісі қолданылады;</a:t>
            </a:r>
            <a:endParaRPr lang="ru-RU" sz="1800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k-KZ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URAL ETS: әр </a:t>
            </a:r>
            <a:r>
              <a:rPr lang="kk-KZ" sz="1800" kern="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білім алу</a:t>
            </a:r>
            <a:r>
              <a:rPr lang="kk-KZ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шының білім деңгейіне сәйкес келетін "TOEFL iBT" деп аталатын жауап беретін тестілеу жүйесін жасады.</a:t>
            </a:r>
            <a:endParaRPr lang="ru-RU" sz="1800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k-KZ" sz="1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McGraw-Hill Education: математика және жаратылыстану ғылымдары бойынша адаптивті тесттер жасау үшін AI қолданады.</a:t>
            </a:r>
            <a:endParaRPr lang="ru-RU" sz="1800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899780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12</Slides>
  <Notes>1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Рамка</vt:lpstr>
      <vt:lpstr>Заманауи білім беруде жасанды интеллектті пайдалану: мүмкіндіктер мен міндеттер</vt:lpstr>
      <vt:lpstr>Мақсаты:     Міндеттері    </vt:lpstr>
      <vt:lpstr>Презентация PowerPoint</vt:lpstr>
      <vt:lpstr>Оқытуды жекелендіру:      Күнделікті тапсырмаларды автоматтандыру: </vt:lpstr>
      <vt:lpstr>Білімге қолжетімділікті жақсарту:    Оқыту тиімділігін арттыру: </vt:lpstr>
      <vt:lpstr>Жаңа дағдыларды дамыту: </vt:lpstr>
      <vt:lpstr>Презентация PowerPoint</vt:lpstr>
      <vt:lpstr>Білім беруде жасанды интеллектті қолдану перспективалары:</vt:lpstr>
      <vt:lpstr>Білім беруде жасанды интеллект қолдану мысалдары (шетелдік тәжірибе):</vt:lpstr>
      <vt:lpstr>Презентация PowerPoint</vt:lpstr>
      <vt:lpstr>Мүмкіндіктер мен  міндеттер</vt:lpstr>
      <vt:lpstr>Қазақстан жалпы білім беру жүйесін дамытуда үлкен секіріс жасағаны сөзсіз. Ал келесі кезең инклюзивті білім беруді жан-жақты дамыту болуы тиіс. Арнайы және инклюзивті білім беруді дамытудың ұлттық ғылыми-практикалық орталығы 2025 жылға қарай мектепке дейінгі ұйымдарда инклюзивті білім берумен 70%, ЖОО мен колледждерде 100% қамтуды жоспарлап отыр.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Заманауи білім беруде жасанды интеллектті пайдалану: мүмкіндіктер мен міндеттер</dc:title>
  <dc:creator>Aisulu Nurlankyzy</dc:creator>
  <cp:lastModifiedBy>Aisulu Nurlankyzy</cp:lastModifiedBy>
  <cp:revision>8</cp:revision>
  <dcterms:created xsi:type="dcterms:W3CDTF">2024-07-27T07:39:17Z</dcterms:created>
  <dcterms:modified xsi:type="dcterms:W3CDTF">2024-07-28T12:56:57Z</dcterms:modified>
</cp:coreProperties>
</file>