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Roboto"/>
      <p:regular r:id="rId39"/>
      <p:bold r:id="rId40"/>
      <p:italic r:id="rId41"/>
      <p:boldItalic r:id="rId42"/>
    </p:embeddedFon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F3fG60BKcJE8AwEUpSoESH/x3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6.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8.xml"/><Relationship Id="rId44" Type="http://schemas.openxmlformats.org/officeDocument/2006/relationships/font" Target="fonts/HelveticaNeue-bold.fntdata"/><Relationship Id="rId21" Type="http://schemas.openxmlformats.org/officeDocument/2006/relationships/slide" Target="slides/slide17.xml"/><Relationship Id="rId43" Type="http://schemas.openxmlformats.org/officeDocument/2006/relationships/font" Target="fonts/HelveticaNeue-regular.fntdata"/><Relationship Id="rId24" Type="http://schemas.openxmlformats.org/officeDocument/2006/relationships/slide" Target="slides/slide20.xml"/><Relationship Id="rId46" Type="http://schemas.openxmlformats.org/officeDocument/2006/relationships/font" Target="fonts/HelveticaNeue-boldItalic.fntdata"/><Relationship Id="rId23" Type="http://schemas.openxmlformats.org/officeDocument/2006/relationships/slide" Target="slides/slide19.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oboto-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e4f341874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g2e4f341874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1840e8dd5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2f1840e8dd5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f1840e8dd5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2f1840e8dd5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f1840e8dd5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2f1840e8dd5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f1840e8dd5_0_6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f1840e8dd5_0_6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1840e8dd5_0_7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2f1840e8dd5_0_7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f162f68eb9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2f162f68eb9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162f67e89_1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2f162f67e89_1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f162f67e89_1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f162f67e89_1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81" name="Google Shape;281;g2f162f67e89_1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f162f67e89_1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2f162f67e89_1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f162f67e89_1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2f162f67e89_1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1840e8dd5_5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g2f1840e8dd5_5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f162f67e89_1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f162f67e89_1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f162f68eb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2f162f68e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f162f67e89_1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g2f162f67e89_1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f181a3c352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2f181a3c352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f162f68eb9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2f162f68eb9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f162f68eb9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2f162f68eb9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f162f68eb9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f162f68eb9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f162f68eb9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g2f162f68eb9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f129e6790c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2f129e6790c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162f68eb9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g2f162f68eb9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ef6247db6b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2ef6247db6b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e7dbc36f87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2e7dbc36f87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e7dbc36f87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g2e7dbc36f87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eb3fe30e0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2eb3fe30e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f1840e8dd5_5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g2f1840e8dd5_5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181a3c352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2f181a3c352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1840e8dd5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2f1840e8dd5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f1840e8dd5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f1840e8dd5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5" name="Shape 15"/>
        <p:cNvGrpSpPr/>
        <p:nvPr/>
      </p:nvGrpSpPr>
      <p:grpSpPr>
        <a:xfrm>
          <a:off x="0" y="0"/>
          <a:ext cx="0" cy="0"/>
          <a:chOff x="0" y="0"/>
          <a:chExt cx="0" cy="0"/>
        </a:xfrm>
      </p:grpSpPr>
      <p:sp>
        <p:nvSpPr>
          <p:cNvPr id="16" name="Google Shape;16;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1" name="Shape 21"/>
        <p:cNvGrpSpPr/>
        <p:nvPr/>
      </p:nvGrpSpPr>
      <p:grpSpPr>
        <a:xfrm>
          <a:off x="0" y="0"/>
          <a:ext cx="0" cy="0"/>
          <a:chOff x="0" y="0"/>
          <a:chExt cx="0" cy="0"/>
        </a:xfrm>
      </p:grpSpPr>
      <p:sp>
        <p:nvSpPr>
          <p:cNvPr id="22" name="Google Shape;22;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7" name="Shape 27"/>
        <p:cNvGrpSpPr/>
        <p:nvPr/>
      </p:nvGrpSpPr>
      <p:grpSpPr>
        <a:xfrm>
          <a:off x="0" y="0"/>
          <a:ext cx="0" cy="0"/>
          <a:chOff x="0" y="0"/>
          <a:chExt cx="0" cy="0"/>
        </a:xfrm>
      </p:grpSpPr>
      <p:sp>
        <p:nvSpPr>
          <p:cNvPr id="28" name="Google Shape;28;p7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3" name="Shape 33"/>
        <p:cNvGrpSpPr/>
        <p:nvPr/>
      </p:nvGrpSpPr>
      <p:grpSpPr>
        <a:xfrm>
          <a:off x="0" y="0"/>
          <a:ext cx="0" cy="0"/>
          <a:chOff x="0" y="0"/>
          <a:chExt cx="0" cy="0"/>
        </a:xfrm>
      </p:grpSpPr>
      <p:sp>
        <p:nvSpPr>
          <p:cNvPr id="34" name="Google Shape;34;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0" name="Shape 40"/>
        <p:cNvGrpSpPr/>
        <p:nvPr/>
      </p:nvGrpSpPr>
      <p:grpSpPr>
        <a:xfrm>
          <a:off x="0" y="0"/>
          <a:ext cx="0" cy="0"/>
          <a:chOff x="0" y="0"/>
          <a:chExt cx="0" cy="0"/>
        </a:xfrm>
      </p:grpSpPr>
      <p:sp>
        <p:nvSpPr>
          <p:cNvPr id="41" name="Google Shape;41;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8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8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9" name="Shape 49"/>
        <p:cNvGrpSpPr/>
        <p:nvPr/>
      </p:nvGrpSpPr>
      <p:grpSpPr>
        <a:xfrm>
          <a:off x="0" y="0"/>
          <a:ext cx="0" cy="0"/>
          <a:chOff x="0" y="0"/>
          <a:chExt cx="0" cy="0"/>
        </a:xfrm>
      </p:grpSpPr>
      <p:sp>
        <p:nvSpPr>
          <p:cNvPr id="50" name="Google Shape;50;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4" name="Shape 54"/>
        <p:cNvGrpSpPr/>
        <p:nvPr/>
      </p:nvGrpSpPr>
      <p:grpSpPr>
        <a:xfrm>
          <a:off x="0" y="0"/>
          <a:ext cx="0" cy="0"/>
          <a:chOff x="0" y="0"/>
          <a:chExt cx="0" cy="0"/>
        </a:xfrm>
      </p:grpSpPr>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4"/>
          <p:cNvSpPr/>
          <p:nvPr>
            <p:ph idx="2" type="pic"/>
          </p:nvPr>
        </p:nvSpPr>
        <p:spPr>
          <a:xfrm>
            <a:off x="5183188" y="987425"/>
            <a:ext cx="6172200" cy="4873625"/>
          </a:xfrm>
          <a:prstGeom prst="rect">
            <a:avLst/>
          </a:prstGeom>
          <a:noFill/>
          <a:ln>
            <a:noFill/>
          </a:ln>
        </p:spPr>
      </p:sp>
      <p:sp>
        <p:nvSpPr>
          <p:cNvPr id="68" name="Google Shape;68;p8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56.jpg"/><Relationship Id="rId6" Type="http://schemas.openxmlformats.org/officeDocument/2006/relationships/image" Target="../media/image54.jpg"/><Relationship Id="rId7"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29.jpg"/><Relationship Id="rId7" Type="http://schemas.openxmlformats.org/officeDocument/2006/relationships/image" Target="../media/image35.png"/><Relationship Id="rId8"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9.png"/><Relationship Id="rId5" Type="http://schemas.openxmlformats.org/officeDocument/2006/relationships/image" Target="../media/image74.jpg"/><Relationship Id="rId6" Type="http://schemas.openxmlformats.org/officeDocument/2006/relationships/image" Target="../media/image46.jpg"/><Relationship Id="rId7" Type="http://schemas.openxmlformats.org/officeDocument/2006/relationships/image" Target="../media/image57.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7.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62.png"/><Relationship Id="rId5" Type="http://schemas.openxmlformats.org/officeDocument/2006/relationships/image" Target="../media/image7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3.png"/><Relationship Id="rId6"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53.png"/><Relationship Id="rId6"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60.png"/><Relationship Id="rId6"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3.jpg"/><Relationship Id="rId6"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0.png"/><Relationship Id="rId4" Type="http://schemas.openxmlformats.org/officeDocument/2006/relationships/image" Target="../media/image10.png"/><Relationship Id="rId9" Type="http://schemas.openxmlformats.org/officeDocument/2006/relationships/image" Target="../media/image73.png"/><Relationship Id="rId5" Type="http://schemas.openxmlformats.org/officeDocument/2006/relationships/image" Target="../media/image2.png"/><Relationship Id="rId6" Type="http://schemas.openxmlformats.org/officeDocument/2006/relationships/image" Target="../media/image66.png"/><Relationship Id="rId7" Type="http://schemas.openxmlformats.org/officeDocument/2006/relationships/image" Target="../media/image68.png"/><Relationship Id="rId8"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71.png"/><Relationship Id="rId6" Type="http://schemas.openxmlformats.org/officeDocument/2006/relationships/hyperlink" Target="https://issai.nu.edu.kz/ru/research-projects-ru/" TargetMode="External"/><Relationship Id="rId7"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hyperlink" Target="https://issai.nu.edu.kz/ru/research-projects-ru/" TargetMode="External"/><Relationship Id="rId6" Type="http://schemas.openxmlformats.org/officeDocument/2006/relationships/hyperlink" Target="http://drive.google.com/file/d/1AnsO-CD6aYtk54v1DZd5Hm_DIdZKSPQ4/view" TargetMode="External"/><Relationship Id="rId7"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7.jp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2.png"/><Relationship Id="rId6" Type="http://schemas.openxmlformats.org/officeDocument/2006/relationships/image" Target="../media/image19.png"/><Relationship Id="rId7"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g2e4f341874c_0_0"/>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89" name="Google Shape;89;g2e4f341874c_0_0"/>
          <p:cNvPicPr preferRelativeResize="0"/>
          <p:nvPr/>
        </p:nvPicPr>
        <p:blipFill rotWithShape="1">
          <a:blip r:embed="rId4">
            <a:alphaModFix/>
          </a:blip>
          <a:srcRect b="0" l="0" r="0" t="0"/>
          <a:stretch/>
        </p:blipFill>
        <p:spPr>
          <a:xfrm>
            <a:off x="0" y="0"/>
            <a:ext cx="12192000" cy="6858004"/>
          </a:xfrm>
          <a:prstGeom prst="rect">
            <a:avLst/>
          </a:prstGeom>
          <a:noFill/>
          <a:ln>
            <a:noFill/>
          </a:ln>
        </p:spPr>
      </p:pic>
      <p:pic>
        <p:nvPicPr>
          <p:cNvPr id="90" name="Google Shape;90;g2e4f341874c_0_0"/>
          <p:cNvPicPr preferRelativeResize="0"/>
          <p:nvPr/>
        </p:nvPicPr>
        <p:blipFill rotWithShape="1">
          <a:blip r:embed="rId5">
            <a:alphaModFix/>
          </a:blip>
          <a:srcRect b="0" l="0" r="0" t="0"/>
          <a:stretch/>
        </p:blipFill>
        <p:spPr>
          <a:xfrm>
            <a:off x="3834891" y="586600"/>
            <a:ext cx="4522201" cy="1638500"/>
          </a:xfrm>
          <a:prstGeom prst="rect">
            <a:avLst/>
          </a:prstGeom>
          <a:noFill/>
          <a:ln>
            <a:noFill/>
          </a:ln>
        </p:spPr>
      </p:pic>
      <p:sp>
        <p:nvSpPr>
          <p:cNvPr id="91" name="Google Shape;91;g2e4f341874c_0_0"/>
          <p:cNvSpPr txBox="1"/>
          <p:nvPr/>
        </p:nvSpPr>
        <p:spPr>
          <a:xfrm>
            <a:off x="600000" y="2580400"/>
            <a:ext cx="109920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lang="en-US" sz="2900">
                <a:solidFill>
                  <a:srgbClr val="FFFFFF"/>
                </a:solidFill>
                <a:latin typeface="Roboto"/>
                <a:ea typeface="Roboto"/>
                <a:cs typeface="Roboto"/>
                <a:sym typeface="Roboto"/>
              </a:rPr>
              <a:t>Аватарлар, жасанды интеллект және білім саласында аралас шынайлы</a:t>
            </a:r>
            <a:r>
              <a:rPr b="1" lang="en-US" sz="2900">
                <a:solidFill>
                  <a:srgbClr val="FFFFFF"/>
                </a:solidFill>
                <a:latin typeface="Roboto"/>
                <a:ea typeface="Roboto"/>
                <a:cs typeface="Roboto"/>
                <a:sym typeface="Roboto"/>
              </a:rPr>
              <a:t>қ</a:t>
            </a:r>
            <a:endParaRPr b="1" i="0" sz="2900" u="none" cap="none" strike="noStrike">
              <a:solidFill>
                <a:srgbClr val="FFFFFF"/>
              </a:solidFill>
              <a:latin typeface="Roboto"/>
              <a:ea typeface="Roboto"/>
              <a:cs typeface="Roboto"/>
              <a:sym typeface="Roboto"/>
            </a:endParaRPr>
          </a:p>
        </p:txBody>
      </p:sp>
      <p:sp>
        <p:nvSpPr>
          <p:cNvPr id="92" name="Google Shape;92;g2e4f341874c_0_0"/>
          <p:cNvSpPr txBox="1"/>
          <p:nvPr/>
        </p:nvSpPr>
        <p:spPr>
          <a:xfrm>
            <a:off x="1128208" y="4123642"/>
            <a:ext cx="99357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rgbClr val="FFFFFF"/>
                </a:solidFill>
                <a:latin typeface="Roboto"/>
                <a:ea typeface="Roboto"/>
                <a:cs typeface="Roboto"/>
                <a:sym typeface="Roboto"/>
              </a:rPr>
              <a:t>Ақнұр Қарабай, Деректер Талдаушы</a:t>
            </a:r>
            <a:endParaRPr b="0" i="0" sz="24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400"/>
              <a:buFont typeface="Arial"/>
              <a:buNone/>
            </a:pPr>
            <a:r>
              <a:rPr lang="en-US" sz="2400">
                <a:solidFill>
                  <a:srgbClr val="FFFFFF"/>
                </a:solidFill>
                <a:latin typeface="Roboto"/>
                <a:ea typeface="Roboto"/>
                <a:cs typeface="Roboto"/>
                <a:sym typeface="Roboto"/>
              </a:rPr>
              <a:t>Жанат Махатаева, Пост-докторант</a:t>
            </a:r>
            <a:endParaRPr b="0" i="0" sz="24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Roboto"/>
                <a:ea typeface="Roboto"/>
                <a:cs typeface="Roboto"/>
                <a:sym typeface="Roboto"/>
              </a:rPr>
              <a:t>issai@nu.edu.kz</a:t>
            </a:r>
            <a:endParaRPr b="0" i="0" sz="24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Roboto"/>
                <a:ea typeface="Roboto"/>
                <a:cs typeface="Roboto"/>
                <a:sym typeface="Roboto"/>
              </a:rPr>
              <a:t>15 </a:t>
            </a:r>
            <a:r>
              <a:rPr lang="en-US" sz="2400">
                <a:solidFill>
                  <a:srgbClr val="FFFFFF"/>
                </a:solidFill>
                <a:latin typeface="Roboto"/>
                <a:ea typeface="Roboto"/>
                <a:cs typeface="Roboto"/>
                <a:sym typeface="Roboto"/>
              </a:rPr>
              <a:t>Тамыз</a:t>
            </a:r>
            <a:r>
              <a:rPr b="0" i="0" lang="en-US" sz="2400" u="none" cap="none" strike="noStrike">
                <a:solidFill>
                  <a:srgbClr val="FFFFFF"/>
                </a:solidFill>
                <a:latin typeface="Roboto"/>
                <a:ea typeface="Roboto"/>
                <a:cs typeface="Roboto"/>
                <a:sym typeface="Roboto"/>
              </a:rPr>
              <a:t> 2024</a:t>
            </a:r>
            <a:endParaRPr b="0" i="0" sz="2400" u="none" cap="none" strike="noStrike">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g2f1840e8dd5_0_440"/>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199" name="Google Shape;199;g2f1840e8dd5_0_440"/>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00" name="Google Shape;200;g2f1840e8dd5_0_440"/>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01" name="Google Shape;201;g2f1840e8dd5_0_440"/>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2f1840e8dd5_0_440"/>
          <p:cNvSpPr txBox="1"/>
          <p:nvPr/>
        </p:nvSpPr>
        <p:spPr>
          <a:xfrm>
            <a:off x="688675" y="977700"/>
            <a:ext cx="7275900" cy="4941000"/>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0"/>
              </a:spcAft>
              <a:buClr>
                <a:schemeClr val="dk1"/>
              </a:buClr>
              <a:buSzPts val="1100"/>
              <a:buFont typeface="Arial"/>
              <a:buNone/>
            </a:pPr>
            <a:r>
              <a:rPr lang="en-US" sz="1800">
                <a:latin typeface="Roboto"/>
                <a:ea typeface="Roboto"/>
                <a:cs typeface="Roboto"/>
                <a:sym typeface="Roboto"/>
              </a:rPr>
              <a:t>Мұғалімге бағытталған AIED мұғалім функцияларын алмастырмай, мұғалімдерге көмектесуге немесе қолдауға бағытталған. Мысалдар:</a:t>
            </a:r>
            <a:endParaRPr sz="1800">
              <a:latin typeface="Roboto"/>
              <a:ea typeface="Roboto"/>
              <a:cs typeface="Roboto"/>
              <a:sym typeface="Roboto"/>
            </a:endParaRPr>
          </a:p>
          <a:p>
            <a:pPr indent="-342900" lvl="0" marL="457200" rtl="0" algn="just">
              <a:lnSpc>
                <a:spcPct val="150000"/>
              </a:lnSpc>
              <a:spcBef>
                <a:spcPts val="0"/>
              </a:spcBef>
              <a:spcAft>
                <a:spcPts val="0"/>
              </a:spcAft>
              <a:buSzPts val="1800"/>
              <a:buFont typeface="Roboto"/>
              <a:buChar char="●"/>
            </a:pPr>
            <a:r>
              <a:rPr lang="en-US" sz="1800">
                <a:latin typeface="Roboto"/>
                <a:ea typeface="Roboto"/>
                <a:cs typeface="Roboto"/>
                <a:sym typeface="Roboto"/>
              </a:rPr>
              <a:t>Ресурс-курация (оқытуда пайдалана алатын сапалы ресурстарды анықтау үшін мұғалімнің сұрауына жауап ретінде интернетті сканерлейтін AI құралдары)</a:t>
            </a:r>
            <a:endParaRPr sz="1800">
              <a:latin typeface="Roboto"/>
              <a:ea typeface="Roboto"/>
              <a:cs typeface="Roboto"/>
              <a:sym typeface="Roboto"/>
            </a:endParaRPr>
          </a:p>
          <a:p>
            <a:pPr indent="-342900" lvl="0" marL="457200" rtl="0" algn="just">
              <a:lnSpc>
                <a:spcPct val="150000"/>
              </a:lnSpc>
              <a:spcBef>
                <a:spcPts val="0"/>
              </a:spcBef>
              <a:spcAft>
                <a:spcPts val="0"/>
              </a:spcAft>
              <a:buSzPts val="1800"/>
              <a:buFont typeface="Roboto"/>
              <a:buChar char="●"/>
            </a:pPr>
            <a:r>
              <a:rPr lang="en-US" sz="1800">
                <a:latin typeface="Roboto"/>
                <a:ea typeface="Roboto"/>
                <a:cs typeface="Roboto"/>
                <a:sym typeface="Roboto"/>
              </a:rPr>
              <a:t>Мұғалімдерді коучинг (негізінен мұғалімдерге арналған ITS)</a:t>
            </a:r>
            <a:endParaRPr sz="1800">
              <a:latin typeface="Roboto"/>
              <a:ea typeface="Roboto"/>
              <a:cs typeface="Roboto"/>
              <a:sym typeface="Roboto"/>
            </a:endParaRPr>
          </a:p>
          <a:p>
            <a:pPr indent="-342900" lvl="0" marL="457200" rtl="0" algn="just">
              <a:lnSpc>
                <a:spcPct val="150000"/>
              </a:lnSpc>
              <a:spcBef>
                <a:spcPts val="0"/>
              </a:spcBef>
              <a:spcAft>
                <a:spcPts val="0"/>
              </a:spcAft>
              <a:buSzPts val="1800"/>
              <a:buFont typeface="Roboto"/>
              <a:buChar char="●"/>
            </a:pPr>
            <a:r>
              <a:rPr lang="en-US" sz="1800">
                <a:latin typeface="Roboto"/>
                <a:ea typeface="Roboto"/>
                <a:cs typeface="Roboto"/>
                <a:sym typeface="Roboto"/>
              </a:rPr>
              <a:t>Бағалауды қолдау (яғни, мұғалімдердің атынан бағалауды талап етпей, мұғалімдерге бағалау кезінде қолдау көрсететін AI құралдары)</a:t>
            </a:r>
            <a:endParaRPr sz="1800">
              <a:latin typeface="Roboto"/>
              <a:ea typeface="Roboto"/>
              <a:cs typeface="Roboto"/>
              <a:sym typeface="Roboto"/>
            </a:endParaRPr>
          </a:p>
          <a:p>
            <a:pPr indent="-342900" lvl="0" marL="457200" rtl="0" algn="just">
              <a:lnSpc>
                <a:spcPct val="150000"/>
              </a:lnSpc>
              <a:spcBef>
                <a:spcPts val="0"/>
              </a:spcBef>
              <a:spcAft>
                <a:spcPts val="0"/>
              </a:spcAft>
              <a:buSzPts val="1800"/>
              <a:buFont typeface="Roboto"/>
              <a:buChar char="●"/>
            </a:pPr>
            <a:r>
              <a:rPr lang="en-US" sz="1800">
                <a:latin typeface="Roboto"/>
                <a:ea typeface="Roboto"/>
                <a:cs typeface="Roboto"/>
                <a:sym typeface="Roboto"/>
              </a:rPr>
              <a:t>Сабақ және материалды қалыптастыру.</a:t>
            </a:r>
            <a:endParaRPr sz="1800">
              <a:latin typeface="Roboto"/>
              <a:ea typeface="Roboto"/>
              <a:cs typeface="Roboto"/>
              <a:sym typeface="Roboto"/>
            </a:endParaRPr>
          </a:p>
          <a:p>
            <a:pPr indent="0" lvl="0" marL="0" marR="0" rtl="0" algn="just">
              <a:lnSpc>
                <a:spcPct val="150000"/>
              </a:lnSpc>
              <a:spcBef>
                <a:spcPts val="0"/>
              </a:spcBef>
              <a:spcAft>
                <a:spcPts val="0"/>
              </a:spcAft>
              <a:buNone/>
            </a:pPr>
            <a:r>
              <a:t/>
            </a:r>
            <a:endParaRPr sz="1800">
              <a:latin typeface="Helvetica Neue"/>
              <a:ea typeface="Helvetica Neue"/>
              <a:cs typeface="Helvetica Neue"/>
              <a:sym typeface="Helvetica Neue"/>
            </a:endParaRPr>
          </a:p>
        </p:txBody>
      </p:sp>
      <p:pic>
        <p:nvPicPr>
          <p:cNvPr descr="2D multicolor icon representing ethics and bias in AI education, isolated  vector illustration, innovation in education. 26143403 Vector Art at  Vecteezy" id="203" name="Google Shape;203;g2f1840e8dd5_0_440"/>
          <p:cNvPicPr preferRelativeResize="0"/>
          <p:nvPr/>
        </p:nvPicPr>
        <p:blipFill rotWithShape="1">
          <a:blip r:embed="rId5">
            <a:alphaModFix/>
          </a:blip>
          <a:srcRect b="34605" l="21268" r="22538" t="10473"/>
          <a:stretch/>
        </p:blipFill>
        <p:spPr>
          <a:xfrm>
            <a:off x="8122657" y="1915885"/>
            <a:ext cx="3853544" cy="3766456"/>
          </a:xfrm>
          <a:prstGeom prst="rect">
            <a:avLst/>
          </a:prstGeom>
          <a:noFill/>
          <a:ln>
            <a:noFill/>
          </a:ln>
        </p:spPr>
      </p:pic>
      <p:sp>
        <p:nvSpPr>
          <p:cNvPr id="204" name="Google Shape;204;g2f1840e8dd5_0_440"/>
          <p:cNvSpPr txBox="1"/>
          <p:nvPr/>
        </p:nvSpPr>
        <p:spPr>
          <a:xfrm>
            <a:off x="-10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Мұғалімге бағытталған AIED</a:t>
            </a:r>
            <a:endParaRPr b="1" sz="2400">
              <a:solidFill>
                <a:srgbClr val="31538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f1840e8dd5_0_526"/>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10" name="Google Shape;210;g2f1840e8dd5_0_526"/>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11" name="Google Shape;211;g2f1840e8dd5_0_526"/>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12" name="Google Shape;212;g2f1840e8dd5_0_526"/>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2f1840e8dd5_0_526"/>
          <p:cNvSpPr txBox="1"/>
          <p:nvPr/>
        </p:nvSpPr>
        <p:spPr>
          <a:xfrm>
            <a:off x="650350" y="748850"/>
            <a:ext cx="7461000" cy="56337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US" sz="1800">
                <a:latin typeface="Roboto"/>
                <a:ea typeface="Roboto"/>
                <a:cs typeface="Roboto"/>
                <a:sym typeface="Roboto"/>
              </a:rPr>
              <a:t>Мекемеге бағытталған AIED студенттерді жалдау, қауіпсіздік, қаржы және білім беру мекемелері орындауы қажет басқа да бейтарап әкімшілік тапсырмаларды шешуге көмектесуге арналған AI құралдарын қамтиды. Сондай-ақ білімге қатысты тағы бірнеше мысалдар бар:</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сабақ кестесін құру</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тәуекел тобындағы оқушыларды анықтау</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электрондық тексеру</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университеттер мен ересектерге арналған білім беру мекемелері қандай курстарды ұсынуды қарастыру керектігін білуі үшін AI бизнес талап ететін құзыреттердегі үрдістерді анықтауға арналған</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800">
                <a:latin typeface="Roboto"/>
                <a:ea typeface="Roboto"/>
                <a:cs typeface="Roboto"/>
                <a:sym typeface="Roboto"/>
              </a:rPr>
              <a:t>Шындығында, мекемеге бағытталған AIED ең аз көрінетін, аз зерттелген және ең аз қаржыландырылатын AIED түрі болуы мүмкін - дегенмен, олардың әлеуеті кең болғандықтан, болашақта олар ең ықпалды бола алады және осылайша ең үлкен артықшылықтарға әкелуі мүмкін. ең үлкен зиян.</a:t>
            </a:r>
            <a:endParaRPr sz="1800">
              <a:latin typeface="Roboto"/>
              <a:ea typeface="Roboto"/>
              <a:cs typeface="Roboto"/>
              <a:sym typeface="Roboto"/>
            </a:endParaRPr>
          </a:p>
          <a:p>
            <a:pPr indent="0" lvl="0" marL="0" marR="0" rtl="0" algn="just">
              <a:lnSpc>
                <a:spcPct val="100000"/>
              </a:lnSpc>
              <a:spcBef>
                <a:spcPts val="0"/>
              </a:spcBef>
              <a:spcAft>
                <a:spcPts val="0"/>
              </a:spcAft>
              <a:buNone/>
            </a:pPr>
            <a:r>
              <a:t/>
            </a:r>
            <a:endParaRPr sz="1800">
              <a:latin typeface="Helvetica Neue"/>
              <a:ea typeface="Helvetica Neue"/>
              <a:cs typeface="Helvetica Neue"/>
              <a:sym typeface="Helvetica Neue"/>
            </a:endParaRPr>
          </a:p>
        </p:txBody>
      </p:sp>
      <p:pic>
        <p:nvPicPr>
          <p:cNvPr id="214" name="Google Shape;214;g2f1840e8dd5_0_526"/>
          <p:cNvPicPr preferRelativeResize="0"/>
          <p:nvPr/>
        </p:nvPicPr>
        <p:blipFill>
          <a:blip r:embed="rId5">
            <a:alphaModFix/>
          </a:blip>
          <a:stretch>
            <a:fillRect/>
          </a:stretch>
        </p:blipFill>
        <p:spPr>
          <a:xfrm>
            <a:off x="8377175" y="2769968"/>
            <a:ext cx="3541500" cy="3541500"/>
          </a:xfrm>
          <a:prstGeom prst="rect">
            <a:avLst/>
          </a:prstGeom>
          <a:noFill/>
          <a:ln>
            <a:noFill/>
          </a:ln>
        </p:spPr>
      </p:pic>
      <p:pic>
        <p:nvPicPr>
          <p:cNvPr id="215" name="Google Shape;215;g2f1840e8dd5_0_526"/>
          <p:cNvPicPr preferRelativeResize="0"/>
          <p:nvPr/>
        </p:nvPicPr>
        <p:blipFill>
          <a:blip r:embed="rId6">
            <a:alphaModFix/>
          </a:blip>
          <a:stretch>
            <a:fillRect/>
          </a:stretch>
        </p:blipFill>
        <p:spPr>
          <a:xfrm>
            <a:off x="8942625" y="903151"/>
            <a:ext cx="2313525" cy="2313525"/>
          </a:xfrm>
          <a:prstGeom prst="rect">
            <a:avLst/>
          </a:prstGeom>
          <a:noFill/>
          <a:ln>
            <a:noFill/>
          </a:ln>
        </p:spPr>
      </p:pic>
      <p:sp>
        <p:nvSpPr>
          <p:cNvPr id="216" name="Google Shape;216;g2f1840e8dd5_0_526"/>
          <p:cNvSpPr txBox="1"/>
          <p:nvPr/>
        </p:nvSpPr>
        <p:spPr>
          <a:xfrm>
            <a:off x="-10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Мекемеге бағытталған AIED</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g2f1840e8dd5_0_613"/>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22" name="Google Shape;222;g2f1840e8dd5_0_613"/>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23" name="Google Shape;223;g2f1840e8dd5_0_613"/>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24" name="Google Shape;224;g2f1840e8dd5_0_613"/>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2f1840e8dd5_0_613"/>
          <p:cNvSpPr txBox="1"/>
          <p:nvPr/>
        </p:nvSpPr>
        <p:spPr>
          <a:xfrm>
            <a:off x="538275" y="877175"/>
            <a:ext cx="7635600" cy="53526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500">
                <a:latin typeface="Roboto"/>
                <a:ea typeface="Roboto"/>
                <a:cs typeface="Roboto"/>
                <a:sym typeface="Roboto"/>
              </a:rPr>
              <a:t>AI технологиялық өлшемі маңызды болғанымен, басқаша айтқанда, барлық студенттер AI қалай жұмыс істейтінін түсінудің тиісті деңгейіне ие болуы керек (олардың жасына және/немесе білім деңгейіне және олардың контекстіне сәйкес), адам өлшемі бірдей маңызды. Жасанды интеллекттің адамдық өлшемі әр адамды АИ-нің біздің өмірімізге әсеріне дайындауды білдіреді. Ол барлығына AI-ның төбелестері, AI-ге бейімділігі, жалған жаңалықтар, жеке өмірге және жұмысқа әсері сияқты мәселелерді шешуге көмектесуді қамтиды.</a:t>
            </a:r>
            <a:endParaRPr sz="15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t/>
            </a:r>
            <a:endParaRPr sz="15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rPr lang="en-US" sz="1500">
                <a:latin typeface="Roboto"/>
                <a:ea typeface="Roboto"/>
                <a:cs typeface="Roboto"/>
                <a:sym typeface="Roboto"/>
              </a:rPr>
              <a:t>AIED интеграциясының ЕО негізі:</a:t>
            </a:r>
            <a:endParaRPr sz="15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t/>
            </a:r>
            <a:endParaRPr sz="15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rPr lang="en-US" sz="1500">
                <a:latin typeface="Roboto"/>
                <a:ea typeface="Roboto"/>
                <a:cs typeface="Roboto"/>
                <a:sym typeface="Roboto"/>
              </a:rPr>
              <a:t>“Егер мұғалімдер өз сыныптарына қандай AIED құралдары сәйкес келетінін шешетін болса (техникалық, педагогикалық немесе этикалық себептер бойынша) немесе олар өз оқушыларына AI-ның ықтимал адами салдары туралы үйрете алатын болса немесе студенттер AI қалай жұмыс істейтінін ғана емес, сонымен бірге оның ықтимал теріс және оң әсерін түсіну үшін оған сыни көзқараспен қарауды үйрету, барлық мұғалімдерге (соның ішінде әдебиет және бейнелеу өнері мұғалімдеріне) жоғары сапалы қолдау және кәсіби даму мүмкіндіктері қамтамасыз етілуі керек. сондай-ақ гуманитарлық ғылымдар мұғалімдері, жаратылыстану және қолданбалы ғылымдар мұғалімдері).”</a:t>
            </a:r>
            <a:endParaRPr sz="1500">
              <a:latin typeface="Roboto"/>
              <a:ea typeface="Roboto"/>
              <a:cs typeface="Roboto"/>
              <a:sym typeface="Roboto"/>
            </a:endParaRPr>
          </a:p>
          <a:p>
            <a:pPr indent="0" lvl="0" marL="0" marR="0" rtl="0" algn="just">
              <a:lnSpc>
                <a:spcPct val="115000"/>
              </a:lnSpc>
              <a:spcBef>
                <a:spcPts val="0"/>
              </a:spcBef>
              <a:spcAft>
                <a:spcPts val="0"/>
              </a:spcAft>
              <a:buNone/>
            </a:pPr>
            <a:r>
              <a:t/>
            </a:r>
            <a:endParaRPr>
              <a:latin typeface="Helvetica Neue"/>
              <a:ea typeface="Helvetica Neue"/>
              <a:cs typeface="Helvetica Neue"/>
              <a:sym typeface="Helvetica Neue"/>
            </a:endParaRPr>
          </a:p>
        </p:txBody>
      </p:sp>
      <p:pic>
        <p:nvPicPr>
          <p:cNvPr id="226" name="Google Shape;226;g2f1840e8dd5_0_613"/>
          <p:cNvPicPr preferRelativeResize="0"/>
          <p:nvPr/>
        </p:nvPicPr>
        <p:blipFill>
          <a:blip r:embed="rId5">
            <a:alphaModFix/>
          </a:blip>
          <a:stretch>
            <a:fillRect/>
          </a:stretch>
        </p:blipFill>
        <p:spPr>
          <a:xfrm>
            <a:off x="8438378" y="1338831"/>
            <a:ext cx="3601222" cy="3397379"/>
          </a:xfrm>
          <a:prstGeom prst="rect">
            <a:avLst/>
          </a:prstGeom>
          <a:noFill/>
          <a:ln>
            <a:noFill/>
          </a:ln>
        </p:spPr>
      </p:pic>
      <p:sp>
        <p:nvSpPr>
          <p:cNvPr id="227" name="Google Shape;227;g2f1840e8dd5_0_613"/>
          <p:cNvSpPr txBox="1"/>
          <p:nvPr/>
        </p:nvSpPr>
        <p:spPr>
          <a:xfrm>
            <a:off x="757575" y="100750"/>
            <a:ext cx="75285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AI сауаттылығы және этикалық ойлар</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g2f1840e8dd5_0_699"/>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33" name="Google Shape;233;g2f1840e8dd5_0_699"/>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34" name="Google Shape;234;g2f1840e8dd5_0_699"/>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35" name="Google Shape;235;g2f1840e8dd5_0_699"/>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f1840e8dd5_0_699"/>
          <p:cNvSpPr txBox="1"/>
          <p:nvPr/>
        </p:nvSpPr>
        <p:spPr>
          <a:xfrm>
            <a:off x="468500" y="917050"/>
            <a:ext cx="7817400" cy="5356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lang="en-US" sz="1600">
                <a:latin typeface="Roboto"/>
                <a:ea typeface="Roboto"/>
                <a:cs typeface="Roboto"/>
                <a:sym typeface="Roboto"/>
              </a:rPr>
              <a:t>Білім берудегі AI контекстінде дизайн бойынша этика бірнеше негізгі принциптерді қамтиды.</a:t>
            </a:r>
            <a:endParaRPr sz="16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t/>
            </a:r>
            <a:endParaRPr sz="1600">
              <a:latin typeface="Roboto"/>
              <a:ea typeface="Roboto"/>
              <a:cs typeface="Roboto"/>
              <a:sym typeface="Roboto"/>
            </a:endParaRPr>
          </a:p>
          <a:p>
            <a:pPr indent="-330200" lvl="0" marL="457200" rtl="0" algn="just">
              <a:lnSpc>
                <a:spcPct val="100000"/>
              </a:lnSpc>
              <a:spcBef>
                <a:spcPts val="0"/>
              </a:spcBef>
              <a:spcAft>
                <a:spcPts val="0"/>
              </a:spcAft>
              <a:buSzPts val="1600"/>
              <a:buFont typeface="Roboto"/>
              <a:buChar char="●"/>
            </a:pPr>
            <a:r>
              <a:rPr lang="en-US" sz="1600">
                <a:latin typeface="Roboto"/>
                <a:ea typeface="Roboto"/>
                <a:cs typeface="Roboto"/>
                <a:sym typeface="Roboto"/>
              </a:rPr>
              <a:t>Ең алдымен, ашықтық пен түсінікті болу маңызды</a:t>
            </a:r>
            <a:r>
              <a:rPr lang="en-US" sz="1600">
                <a:latin typeface="Roboto"/>
                <a:ea typeface="Roboto"/>
                <a:cs typeface="Roboto"/>
                <a:sym typeface="Roboto"/>
              </a:rPr>
              <a:t>.</a:t>
            </a:r>
            <a:endParaRPr sz="1600">
              <a:latin typeface="Roboto"/>
              <a:ea typeface="Roboto"/>
              <a:cs typeface="Roboto"/>
              <a:sym typeface="Roboto"/>
            </a:endParaRPr>
          </a:p>
          <a:p>
            <a:pPr indent="-330200" lvl="0" marL="457200" rtl="0" algn="just">
              <a:lnSpc>
                <a:spcPct val="100000"/>
              </a:lnSpc>
              <a:spcBef>
                <a:spcPts val="0"/>
              </a:spcBef>
              <a:spcAft>
                <a:spcPts val="0"/>
              </a:spcAft>
              <a:buSzPts val="1600"/>
              <a:buFont typeface="Roboto"/>
              <a:buChar char="●"/>
            </a:pPr>
            <a:r>
              <a:rPr lang="en-US" sz="1600">
                <a:latin typeface="Roboto"/>
                <a:ea typeface="Roboto"/>
                <a:cs typeface="Roboto"/>
                <a:sym typeface="Roboto"/>
              </a:rPr>
              <a:t>Екіншіден, құпиялылық пен деректерді қорғау негізгі ойлар болып табылады.</a:t>
            </a:r>
            <a:endParaRPr sz="1600">
              <a:latin typeface="Roboto"/>
              <a:ea typeface="Roboto"/>
              <a:cs typeface="Roboto"/>
              <a:sym typeface="Roboto"/>
            </a:endParaRPr>
          </a:p>
          <a:p>
            <a:pPr indent="-330200" lvl="0" marL="457200" rtl="0" algn="just">
              <a:lnSpc>
                <a:spcPct val="100000"/>
              </a:lnSpc>
              <a:spcBef>
                <a:spcPts val="0"/>
              </a:spcBef>
              <a:spcAft>
                <a:spcPts val="0"/>
              </a:spcAft>
              <a:buSzPts val="1600"/>
              <a:buFont typeface="Roboto"/>
              <a:buChar char="●"/>
            </a:pPr>
            <a:r>
              <a:rPr lang="en-US" sz="1600">
                <a:latin typeface="Roboto"/>
                <a:ea typeface="Roboto"/>
                <a:cs typeface="Roboto"/>
                <a:sym typeface="Roboto"/>
              </a:rPr>
              <a:t>Үші</a:t>
            </a:r>
            <a:r>
              <a:rPr lang="en-US" sz="1600">
                <a:latin typeface="Roboto"/>
                <a:ea typeface="Roboto"/>
                <a:cs typeface="Roboto"/>
                <a:sym typeface="Roboto"/>
              </a:rPr>
              <a:t>н</a:t>
            </a:r>
            <a:r>
              <a:rPr lang="en-US" sz="1600">
                <a:latin typeface="Roboto"/>
                <a:ea typeface="Roboto"/>
                <a:cs typeface="Roboto"/>
                <a:sym typeface="Roboto"/>
              </a:rPr>
              <a:t>шіден, дизайн бойынша этика біржақтылықты жоюды және әділеттілікті насихаттауды қамтиды.</a:t>
            </a:r>
            <a:endParaRPr sz="1600">
              <a:latin typeface="Roboto"/>
              <a:ea typeface="Roboto"/>
              <a:cs typeface="Roboto"/>
              <a:sym typeface="Roboto"/>
            </a:endParaRPr>
          </a:p>
          <a:p>
            <a:pPr indent="-330200" lvl="0" marL="457200" rtl="0" algn="just">
              <a:lnSpc>
                <a:spcPct val="100000"/>
              </a:lnSpc>
              <a:spcBef>
                <a:spcPts val="0"/>
              </a:spcBef>
              <a:spcAft>
                <a:spcPts val="0"/>
              </a:spcAft>
              <a:buSzPts val="1600"/>
              <a:buFont typeface="Roboto"/>
              <a:buChar char="●"/>
            </a:pPr>
            <a:r>
              <a:rPr lang="en-US" sz="1600">
                <a:latin typeface="Roboto"/>
                <a:ea typeface="Roboto"/>
                <a:cs typeface="Roboto"/>
                <a:sym typeface="Roboto"/>
              </a:rPr>
              <a:t>Төртіншіден, AIED-тің этикалық дизайны адам қабілеттілігі мен жауапкершілігін арттыруы керек.</a:t>
            </a:r>
            <a:endParaRPr sz="1600">
              <a:latin typeface="Roboto"/>
              <a:ea typeface="Roboto"/>
              <a:cs typeface="Roboto"/>
              <a:sym typeface="Roboto"/>
            </a:endParaRPr>
          </a:p>
          <a:p>
            <a:pPr indent="-330200" lvl="0" marL="457200" rtl="0" algn="just">
              <a:lnSpc>
                <a:spcPct val="100000"/>
              </a:lnSpc>
              <a:spcBef>
                <a:spcPts val="0"/>
              </a:spcBef>
              <a:spcAft>
                <a:spcPts val="0"/>
              </a:spcAft>
              <a:buSzPts val="1600"/>
              <a:buFont typeface="Roboto"/>
              <a:buChar char="●"/>
            </a:pPr>
            <a:r>
              <a:rPr lang="en-US" sz="1600">
                <a:latin typeface="Roboto"/>
                <a:ea typeface="Roboto"/>
                <a:cs typeface="Roboto"/>
                <a:sym typeface="Roboto"/>
              </a:rPr>
              <a:t>Соңында, дизайн бойынша этика AIED енгізілген педагогиканы таңдауды қамтиды.</a:t>
            </a:r>
            <a:endParaRPr sz="16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t/>
            </a:r>
            <a:endParaRPr sz="1600">
              <a:latin typeface="Roboto"/>
              <a:ea typeface="Roboto"/>
              <a:cs typeface="Roboto"/>
              <a:sym typeface="Roboto"/>
            </a:endParaRPr>
          </a:p>
          <a:p>
            <a:pPr indent="0" lvl="0" marL="0" rtl="0" algn="just">
              <a:lnSpc>
                <a:spcPct val="115000"/>
              </a:lnSpc>
              <a:spcBef>
                <a:spcPts val="0"/>
              </a:spcBef>
              <a:spcAft>
                <a:spcPts val="0"/>
              </a:spcAft>
              <a:buClr>
                <a:schemeClr val="dk1"/>
              </a:buClr>
              <a:buSzPts val="1100"/>
              <a:buFont typeface="Arial"/>
              <a:buNone/>
            </a:pPr>
            <a:r>
              <a:rPr lang="en-US" sz="1600">
                <a:latin typeface="Roboto"/>
                <a:ea typeface="Roboto"/>
                <a:cs typeface="Roboto"/>
                <a:sym typeface="Roboto"/>
              </a:rPr>
              <a:t>Жасанды интеллект және білім саласындағы этика адами құндылықтарды сақтай отырып және оқудың оң тәжірибесін алға жылжыта отырып, инновациялық технологиялардың әлеуетін пайдалануға бағытталған. Ол этикалық мәселелер пайда болғаннан кейін ғана әрекет етудің орнына, зиянның алдын алу және алдын алу бойынша белсенді шараларға баса назар аударады.</a:t>
            </a:r>
            <a:endParaRPr sz="1600">
              <a:latin typeface="Roboto"/>
              <a:ea typeface="Roboto"/>
              <a:cs typeface="Roboto"/>
              <a:sym typeface="Roboto"/>
            </a:endParaRPr>
          </a:p>
          <a:p>
            <a:pPr indent="0" lvl="0" marL="0" marR="0" rtl="0" algn="just">
              <a:lnSpc>
                <a:spcPct val="115000"/>
              </a:lnSpc>
              <a:spcBef>
                <a:spcPts val="0"/>
              </a:spcBef>
              <a:spcAft>
                <a:spcPts val="0"/>
              </a:spcAft>
              <a:buNone/>
            </a:pPr>
            <a:r>
              <a:t/>
            </a:r>
            <a:endParaRPr>
              <a:latin typeface="Helvetica Neue"/>
              <a:ea typeface="Helvetica Neue"/>
              <a:cs typeface="Helvetica Neue"/>
              <a:sym typeface="Helvetica Neue"/>
            </a:endParaRPr>
          </a:p>
        </p:txBody>
      </p:sp>
      <p:pic>
        <p:nvPicPr>
          <p:cNvPr id="237" name="Google Shape;237;g2f1840e8dd5_0_699"/>
          <p:cNvPicPr preferRelativeResize="0"/>
          <p:nvPr/>
        </p:nvPicPr>
        <p:blipFill>
          <a:blip r:embed="rId5">
            <a:alphaModFix/>
          </a:blip>
          <a:stretch>
            <a:fillRect/>
          </a:stretch>
        </p:blipFill>
        <p:spPr>
          <a:xfrm>
            <a:off x="8438378" y="1338831"/>
            <a:ext cx="3601221" cy="3119417"/>
          </a:xfrm>
          <a:prstGeom prst="rect">
            <a:avLst/>
          </a:prstGeom>
          <a:noFill/>
          <a:ln>
            <a:noFill/>
          </a:ln>
        </p:spPr>
      </p:pic>
      <p:sp>
        <p:nvSpPr>
          <p:cNvPr id="238" name="Google Shape;238;g2f1840e8dd5_0_699"/>
          <p:cNvSpPr txBox="1"/>
          <p:nvPr/>
        </p:nvSpPr>
        <p:spPr>
          <a:xfrm>
            <a:off x="757575" y="100750"/>
            <a:ext cx="75285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AI сауаттылығы және этикалық ойлар</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2f1840e8dd5_0_786"/>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44" name="Google Shape;244;g2f1840e8dd5_0_786"/>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45" name="Google Shape;245;g2f1840e8dd5_0_786"/>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46" name="Google Shape;246;g2f1840e8dd5_0_786"/>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f1840e8dd5_0_786"/>
          <p:cNvSpPr txBox="1"/>
          <p:nvPr/>
        </p:nvSpPr>
        <p:spPr>
          <a:xfrm>
            <a:off x="761625" y="828550"/>
            <a:ext cx="10691700" cy="4048200"/>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0"/>
              </a:spcAft>
              <a:buNone/>
            </a:pPr>
            <a:r>
              <a:rPr lang="en-US" sz="1600">
                <a:latin typeface="Roboto"/>
                <a:ea typeface="Roboto"/>
                <a:cs typeface="Roboto"/>
                <a:sym typeface="Roboto"/>
              </a:rPr>
              <a:t>• Интеллект талаптары: AI-ның қабылданған интеллект оның нақты мүмкіндіктерімен салыстырғанда.</a:t>
            </a:r>
            <a:endParaRPr sz="1600">
              <a:latin typeface="Roboto"/>
              <a:ea typeface="Roboto"/>
              <a:cs typeface="Roboto"/>
              <a:sym typeface="Roboto"/>
            </a:endParaRPr>
          </a:p>
          <a:p>
            <a:pPr indent="0" lvl="0" marL="0" rtl="0" algn="just">
              <a:lnSpc>
                <a:spcPct val="150000"/>
              </a:lnSpc>
              <a:spcBef>
                <a:spcPts val="0"/>
              </a:spcBef>
              <a:spcAft>
                <a:spcPts val="0"/>
              </a:spcAft>
              <a:buNone/>
            </a:pPr>
            <a:r>
              <a:rPr lang="en-US" sz="1600">
                <a:latin typeface="Roboto"/>
                <a:ea typeface="Roboto"/>
                <a:cs typeface="Roboto"/>
                <a:sym typeface="Roboto"/>
              </a:rPr>
              <a:t>• Жекелендірілген оқыту: әлеуметтік өзара әрекеттестіктерді бұзу және нәтижелерді біркелкі ету қаупі.</a:t>
            </a:r>
            <a:endParaRPr sz="1600">
              <a:latin typeface="Roboto"/>
              <a:ea typeface="Roboto"/>
              <a:cs typeface="Roboto"/>
              <a:sym typeface="Roboto"/>
            </a:endParaRPr>
          </a:p>
          <a:p>
            <a:pPr indent="0" lvl="0" marL="0" rtl="0" algn="just">
              <a:lnSpc>
                <a:spcPct val="150000"/>
              </a:lnSpc>
              <a:spcBef>
                <a:spcPts val="0"/>
              </a:spcBef>
              <a:spcAft>
                <a:spcPts val="0"/>
              </a:spcAft>
              <a:buNone/>
            </a:pPr>
            <a:r>
              <a:rPr lang="en-US" sz="1600">
                <a:latin typeface="Roboto"/>
                <a:ea typeface="Roboto"/>
                <a:cs typeface="Roboto"/>
                <a:sym typeface="Roboto"/>
              </a:rPr>
              <a:t>• Мұғалімнің мүмкіндіктерін кеңейту: AI шешімдерін қабылдауда және құралдарды бағалауда мұғалімдерге қолдау көрсету.</a:t>
            </a:r>
            <a:endParaRPr sz="1600">
              <a:latin typeface="Roboto"/>
              <a:ea typeface="Roboto"/>
              <a:cs typeface="Roboto"/>
              <a:sym typeface="Roboto"/>
            </a:endParaRPr>
          </a:p>
          <a:p>
            <a:pPr indent="0" lvl="0" marL="0" rtl="0" algn="just">
              <a:lnSpc>
                <a:spcPct val="150000"/>
              </a:lnSpc>
              <a:spcBef>
                <a:spcPts val="0"/>
              </a:spcBef>
              <a:spcAft>
                <a:spcPts val="0"/>
              </a:spcAft>
              <a:buNone/>
            </a:pPr>
            <a:r>
              <a:t/>
            </a:r>
            <a:endParaRPr sz="1600">
              <a:latin typeface="Roboto"/>
              <a:ea typeface="Roboto"/>
              <a:cs typeface="Roboto"/>
              <a:sym typeface="Roboto"/>
            </a:endParaRPr>
          </a:p>
          <a:p>
            <a:pPr indent="0" lvl="0" marL="0" rtl="0" algn="just">
              <a:lnSpc>
                <a:spcPct val="150000"/>
              </a:lnSpc>
              <a:spcBef>
                <a:spcPts val="0"/>
              </a:spcBef>
              <a:spcAft>
                <a:spcPts val="0"/>
              </a:spcAft>
              <a:buNone/>
            </a:pPr>
            <a:r>
              <a:rPr lang="en-US" sz="1600">
                <a:latin typeface="Roboto"/>
                <a:ea typeface="Roboto"/>
                <a:cs typeface="Roboto"/>
                <a:sym typeface="Roboto"/>
              </a:rPr>
              <a:t>Қорытынды</a:t>
            </a:r>
            <a:endParaRPr sz="1600">
              <a:latin typeface="Roboto"/>
              <a:ea typeface="Roboto"/>
              <a:cs typeface="Roboto"/>
              <a:sym typeface="Roboto"/>
            </a:endParaRPr>
          </a:p>
          <a:p>
            <a:pPr indent="0" lvl="0" marL="0" rtl="0" algn="just">
              <a:lnSpc>
                <a:spcPct val="150000"/>
              </a:lnSpc>
              <a:spcBef>
                <a:spcPts val="0"/>
              </a:spcBef>
              <a:spcAft>
                <a:spcPts val="0"/>
              </a:spcAft>
              <a:buNone/>
            </a:pPr>
            <a:r>
              <a:rPr lang="en-US" sz="1600">
                <a:latin typeface="Roboto"/>
                <a:ea typeface="Roboto"/>
                <a:cs typeface="Roboto"/>
                <a:sym typeface="Roboto"/>
              </a:rPr>
              <a:t>• Оқытушылардың рөлі: AI-ны этикалық пайдалануды және білім берудегі демократиялық бақылауды насихаттау.</a:t>
            </a:r>
            <a:endParaRPr sz="1600">
              <a:latin typeface="Roboto"/>
              <a:ea typeface="Roboto"/>
              <a:cs typeface="Roboto"/>
              <a:sym typeface="Roboto"/>
            </a:endParaRPr>
          </a:p>
          <a:p>
            <a:pPr indent="0" lvl="0" marL="0" rtl="0" algn="just">
              <a:lnSpc>
                <a:spcPct val="150000"/>
              </a:lnSpc>
              <a:spcBef>
                <a:spcPts val="0"/>
              </a:spcBef>
              <a:spcAft>
                <a:spcPts val="0"/>
              </a:spcAft>
              <a:buNone/>
            </a:pPr>
            <a:r>
              <a:rPr lang="en-US" sz="1600">
                <a:latin typeface="Roboto"/>
                <a:ea typeface="Roboto"/>
                <a:cs typeface="Roboto"/>
                <a:sym typeface="Roboto"/>
              </a:rPr>
              <a:t>• Әрекетке шақыру: AI білім беру құндылықтарына сәйкес келуін қамтамасыз ету үшін мүдделі тараптармен жұмыс жасаңыз.</a:t>
            </a:r>
            <a:endParaRPr sz="1600">
              <a:latin typeface="Roboto"/>
              <a:ea typeface="Roboto"/>
              <a:cs typeface="Roboto"/>
              <a:sym typeface="Roboto"/>
            </a:endParaRPr>
          </a:p>
          <a:p>
            <a:pPr indent="0" lvl="0" marL="0" marR="0" rtl="0" algn="just">
              <a:lnSpc>
                <a:spcPct val="150000"/>
              </a:lnSpc>
              <a:spcBef>
                <a:spcPts val="0"/>
              </a:spcBef>
              <a:spcAft>
                <a:spcPts val="0"/>
              </a:spcAft>
              <a:buNone/>
            </a:pPr>
            <a:r>
              <a:t/>
            </a:r>
            <a:endParaRPr sz="1700">
              <a:latin typeface="Roboto"/>
              <a:ea typeface="Roboto"/>
              <a:cs typeface="Roboto"/>
              <a:sym typeface="Roboto"/>
            </a:endParaRPr>
          </a:p>
        </p:txBody>
      </p:sp>
      <p:sp>
        <p:nvSpPr>
          <p:cNvPr id="248" name="Google Shape;248;g2f1840e8dd5_0_786"/>
          <p:cNvSpPr txBox="1"/>
          <p:nvPr/>
        </p:nvSpPr>
        <p:spPr>
          <a:xfrm>
            <a:off x="75" y="90775"/>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Қиындықтар мен ұсыныстар</a:t>
            </a:r>
            <a:endParaRPr b="1" sz="2400">
              <a:solidFill>
                <a:srgbClr val="31538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2f162f68eb9_0_87"/>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54" name="Google Shape;254;g2f162f68eb9_0_87"/>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55" name="Google Shape;255;g2f162f68eb9_0_87"/>
          <p:cNvSpPr txBox="1"/>
          <p:nvPr/>
        </p:nvSpPr>
        <p:spPr>
          <a:xfrm>
            <a:off x="572537" y="898392"/>
            <a:ext cx="11046900" cy="722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1994 - </a:t>
            </a:r>
            <a:r>
              <a:rPr lang="en-US" sz="1800">
                <a:latin typeface="Roboto"/>
                <a:ea typeface="Roboto"/>
                <a:cs typeface="Roboto"/>
                <a:sym typeface="Roboto"/>
              </a:rPr>
              <a:t>Милграм мен Кишино нақты әлем мен толық виртуалды арасындағы байланысты құратын виртуалдылық континуум тұжырымдамасын ұсынды</a:t>
            </a:r>
            <a:r>
              <a:rPr b="0" i="0" lang="en-US" sz="1800" u="none" cap="none" strike="noStrike">
                <a:solidFill>
                  <a:srgbClr val="000000"/>
                </a:solidFill>
                <a:latin typeface="Roboto"/>
                <a:ea typeface="Roboto"/>
                <a:cs typeface="Roboto"/>
                <a:sym typeface="Roboto"/>
              </a:rPr>
              <a:t> [1]:</a:t>
            </a:r>
            <a:endParaRPr b="0" i="0" sz="1800" u="none" cap="none" strike="noStrike">
              <a:solidFill>
                <a:srgbClr val="2E75B5"/>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6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256" name="Google Shape;256;g2f162f68eb9_0_87"/>
          <p:cNvPicPr preferRelativeResize="0"/>
          <p:nvPr/>
        </p:nvPicPr>
        <p:blipFill rotWithShape="1">
          <a:blip r:embed="rId5">
            <a:alphaModFix/>
          </a:blip>
          <a:srcRect b="0" l="0" r="0" t="0"/>
          <a:stretch/>
        </p:blipFill>
        <p:spPr>
          <a:xfrm>
            <a:off x="998020" y="3602053"/>
            <a:ext cx="10195963" cy="1698894"/>
          </a:xfrm>
          <a:prstGeom prst="rect">
            <a:avLst/>
          </a:prstGeom>
          <a:noFill/>
          <a:ln>
            <a:noFill/>
          </a:ln>
        </p:spPr>
      </p:pic>
      <p:sp>
        <p:nvSpPr>
          <p:cNvPr id="257" name="Google Shape;257;g2f162f68eb9_0_87"/>
          <p:cNvSpPr txBox="1"/>
          <p:nvPr/>
        </p:nvSpPr>
        <p:spPr>
          <a:xfrm>
            <a:off x="3154933" y="5353894"/>
            <a:ext cx="61593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2000">
                <a:latin typeface="Roboto"/>
                <a:ea typeface="Roboto"/>
                <a:cs typeface="Roboto"/>
                <a:sym typeface="Roboto"/>
              </a:rPr>
              <a:t>Милграмның шындық – виртуалды континуумы</a:t>
            </a:r>
            <a:endParaRPr b="1" i="0" sz="2000" u="none" cap="none" strike="noStrike">
              <a:solidFill>
                <a:srgbClr val="000000"/>
              </a:solidFill>
              <a:latin typeface="Roboto"/>
              <a:ea typeface="Roboto"/>
              <a:cs typeface="Roboto"/>
              <a:sym typeface="Roboto"/>
            </a:endParaRPr>
          </a:p>
        </p:txBody>
      </p:sp>
      <p:sp>
        <p:nvSpPr>
          <p:cNvPr id="258" name="Google Shape;258;g2f162f68eb9_0_87"/>
          <p:cNvSpPr txBox="1"/>
          <p:nvPr/>
        </p:nvSpPr>
        <p:spPr>
          <a:xfrm>
            <a:off x="659925" y="1712950"/>
            <a:ext cx="10693800" cy="13272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50000"/>
              </a:lnSpc>
              <a:spcBef>
                <a:spcPts val="0"/>
              </a:spcBef>
              <a:spcAft>
                <a:spcPts val="0"/>
              </a:spcAft>
              <a:buClr>
                <a:srgbClr val="000000"/>
              </a:buClr>
              <a:buSzPts val="1800"/>
              <a:buFont typeface="Roboto"/>
              <a:buChar char="●"/>
            </a:pPr>
            <a:r>
              <a:rPr lang="en-US" sz="1800">
                <a:latin typeface="Roboto"/>
                <a:ea typeface="Roboto"/>
                <a:cs typeface="Roboto"/>
                <a:sym typeface="Roboto"/>
              </a:rPr>
              <a:t>Милграм шкаласының бір ұшы нақты ортаны білдіреді.</a:t>
            </a:r>
            <a:endParaRPr b="0" i="0" sz="1800" u="none" cap="none" strike="noStrike">
              <a:solidFill>
                <a:srgbClr val="2E75B5"/>
              </a:solidFill>
              <a:latin typeface="Roboto"/>
              <a:ea typeface="Roboto"/>
              <a:cs typeface="Roboto"/>
              <a:sym typeface="Roboto"/>
            </a:endParaRPr>
          </a:p>
          <a:p>
            <a:pPr indent="-342900" lvl="0" marL="457200" marR="0" rtl="0" algn="just">
              <a:lnSpc>
                <a:spcPct val="150000"/>
              </a:lnSpc>
              <a:spcBef>
                <a:spcPts val="0"/>
              </a:spcBef>
              <a:spcAft>
                <a:spcPts val="0"/>
              </a:spcAft>
              <a:buClr>
                <a:srgbClr val="000000"/>
              </a:buClr>
              <a:buSzPts val="1800"/>
              <a:buFont typeface="Roboto"/>
              <a:buChar char="●"/>
            </a:pPr>
            <a:r>
              <a:rPr lang="en-US" sz="1800">
                <a:solidFill>
                  <a:schemeClr val="dk1"/>
                </a:solidFill>
                <a:latin typeface="Roboto"/>
                <a:ea typeface="Roboto"/>
                <a:cs typeface="Roboto"/>
                <a:sym typeface="Roboto"/>
              </a:rPr>
              <a:t>Екінші ұшы Виртуалды ортаны білдіреді.</a:t>
            </a:r>
            <a:endParaRPr b="0" i="0" sz="1800" u="none" cap="none" strike="noStrike">
              <a:solidFill>
                <a:srgbClr val="2E75B5"/>
              </a:solidFill>
              <a:latin typeface="Roboto"/>
              <a:ea typeface="Roboto"/>
              <a:cs typeface="Roboto"/>
              <a:sym typeface="Roboto"/>
            </a:endParaRPr>
          </a:p>
          <a:p>
            <a:pPr indent="-342900" lvl="0" marL="457200" marR="0" rtl="0" algn="just">
              <a:lnSpc>
                <a:spcPct val="150000"/>
              </a:lnSpc>
              <a:spcBef>
                <a:spcPts val="0"/>
              </a:spcBef>
              <a:spcAft>
                <a:spcPts val="0"/>
              </a:spcAft>
              <a:buClr>
                <a:srgbClr val="000000"/>
              </a:buClr>
              <a:buSzPts val="1800"/>
              <a:buFont typeface="Roboto"/>
              <a:buChar char="●"/>
            </a:pPr>
            <a:r>
              <a:rPr lang="en-US" sz="1800">
                <a:solidFill>
                  <a:schemeClr val="dk1"/>
                </a:solidFill>
                <a:latin typeface="Roboto"/>
                <a:ea typeface="Roboto"/>
                <a:cs typeface="Roboto"/>
                <a:sym typeface="Roboto"/>
              </a:rPr>
              <a:t>Арасында барлығы аралас шындық деп аталатын енгізілген тұжырымдамамен сипатталады.</a:t>
            </a:r>
            <a:endParaRPr b="0" i="0" sz="1800" u="none" cap="none" strike="noStrike">
              <a:solidFill>
                <a:srgbClr val="2E75B5"/>
              </a:solidFill>
              <a:latin typeface="Roboto"/>
              <a:ea typeface="Roboto"/>
              <a:cs typeface="Roboto"/>
              <a:sym typeface="Roboto"/>
            </a:endParaRPr>
          </a:p>
          <a:p>
            <a:pPr indent="0" lvl="0"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6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59" name="Google Shape;259;g2f162f68eb9_0_87"/>
          <p:cNvSpPr txBox="1"/>
          <p:nvPr/>
        </p:nvSpPr>
        <p:spPr>
          <a:xfrm>
            <a:off x="1784506" y="6174329"/>
            <a:ext cx="8620800" cy="585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600" u="none" cap="none" strike="noStrike">
                <a:solidFill>
                  <a:schemeClr val="lt1"/>
                </a:solidFill>
                <a:latin typeface="Roboto"/>
                <a:ea typeface="Roboto"/>
                <a:cs typeface="Roboto"/>
                <a:sym typeface="Roboto"/>
              </a:rPr>
              <a:t>[1] Milgram, P., &amp; Kishino, F. (1994). A taxonomy of mixed reality visual displays. IEICE Transactions on Information and Systems, 77(12), 1321-1329.</a:t>
            </a:r>
            <a:endParaRPr b="0" i="0" sz="1600" u="none" cap="none" strike="noStrike">
              <a:solidFill>
                <a:srgbClr val="000000"/>
              </a:solidFill>
              <a:latin typeface="Roboto"/>
              <a:ea typeface="Roboto"/>
              <a:cs typeface="Roboto"/>
              <a:sym typeface="Roboto"/>
            </a:endParaRPr>
          </a:p>
        </p:txBody>
      </p:sp>
      <p:sp>
        <p:nvSpPr>
          <p:cNvPr id="260" name="Google Shape;260;g2f162f68eb9_0_87"/>
          <p:cNvSpPr txBox="1"/>
          <p:nvPr/>
        </p:nvSpPr>
        <p:spPr>
          <a:xfrm>
            <a:off x="-2025" y="120700"/>
            <a:ext cx="12192000" cy="637500"/>
          </a:xfrm>
          <a:prstGeom prst="rect">
            <a:avLst/>
          </a:prstGeom>
          <a:noFill/>
          <a:ln>
            <a:noFill/>
          </a:ln>
        </p:spPr>
        <p:txBody>
          <a:bodyPr anchorCtr="0" anchor="ctr" bIns="34275" lIns="68575" spcFirstLastPara="1" rIns="68575" wrap="square" tIns="34275">
            <a:noAutofit/>
          </a:bodyPr>
          <a:lstStyle/>
          <a:p>
            <a:pPr indent="0" lvl="0" marL="0" marR="0" rtl="0" algn="ctr">
              <a:lnSpc>
                <a:spcPct val="105000"/>
              </a:lnSpc>
              <a:spcBef>
                <a:spcPts val="1200"/>
              </a:spcBef>
              <a:spcAft>
                <a:spcPts val="1200"/>
              </a:spcAft>
              <a:buClr>
                <a:srgbClr val="000000"/>
              </a:buClr>
              <a:buSzPts val="440"/>
              <a:buFont typeface="Arial"/>
              <a:buNone/>
            </a:pPr>
            <a:r>
              <a:rPr b="1" lang="en-US" sz="2400">
                <a:solidFill>
                  <a:srgbClr val="31538F"/>
                </a:solidFill>
                <a:latin typeface="Roboto"/>
                <a:ea typeface="Roboto"/>
                <a:cs typeface="Roboto"/>
                <a:sym typeface="Roboto"/>
              </a:rPr>
              <a:t>Шындық-виртуалдылық континуумы</a:t>
            </a:r>
            <a:endParaRPr b="1" i="0" sz="1715" u="none" cap="none" strike="noStrike">
              <a:solidFill>
                <a:srgbClr val="31538F"/>
              </a:solidFill>
              <a:latin typeface="Roboto"/>
              <a:ea typeface="Roboto"/>
              <a:cs typeface="Roboto"/>
              <a:sym typeface="Roboto"/>
            </a:endParaRPr>
          </a:p>
        </p:txBody>
      </p:sp>
      <p:sp>
        <p:nvSpPr>
          <p:cNvPr id="261" name="Google Shape;261;g2f162f68eb9_0_87"/>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2f162f67e89_1_105"/>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67" name="Google Shape;267;g2f162f67e89_1_105"/>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68" name="Google Shape;268;g2f162f67e89_1_105"/>
          <p:cNvSpPr txBox="1"/>
          <p:nvPr/>
        </p:nvSpPr>
        <p:spPr>
          <a:xfrm>
            <a:off x="439625" y="797451"/>
            <a:ext cx="11338800" cy="1390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lang="en-US" sz="1800">
                <a:latin typeface="Roboto"/>
                <a:ea typeface="Roboto"/>
                <a:cs typeface="Roboto"/>
                <a:sym typeface="Roboto"/>
              </a:rPr>
              <a:t>Толықтырылған шынайлық (AR) жүйелері адамдарды толықтырылған интерактивті ортамен таныстырады</a:t>
            </a:r>
            <a:endParaRPr b="0" i="0" sz="1800" u="none" cap="none" strike="noStrike">
              <a:solidFill>
                <a:srgbClr val="000000"/>
              </a:solidFill>
              <a:latin typeface="Roboto"/>
              <a:ea typeface="Roboto"/>
              <a:cs typeface="Roboto"/>
              <a:sym typeface="Roboto"/>
            </a:endParaRPr>
          </a:p>
          <a:p>
            <a:pPr indent="-190500" lvl="0" marL="285750" marR="0" rtl="0" algn="just">
              <a:lnSpc>
                <a:spcPct val="100000"/>
              </a:lnSpc>
              <a:spcBef>
                <a:spcPts val="0"/>
              </a:spcBef>
              <a:spcAft>
                <a:spcPts val="0"/>
              </a:spcAft>
              <a:buClr>
                <a:srgbClr val="000000"/>
              </a:buClr>
              <a:buSzPts val="15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1500"/>
              <a:buFont typeface="Calibri"/>
              <a:buChar char="•"/>
            </a:pPr>
            <a:r>
              <a:rPr b="0" i="0" lang="en-US" sz="1800" u="none" cap="none" strike="noStrike">
                <a:solidFill>
                  <a:srgbClr val="000000"/>
                </a:solidFill>
                <a:latin typeface="Calibri"/>
                <a:ea typeface="Calibri"/>
                <a:cs typeface="Calibri"/>
                <a:sym typeface="Calibri"/>
              </a:rPr>
              <a:t> </a:t>
            </a:r>
            <a:r>
              <a:rPr lang="en-US" sz="1800">
                <a:latin typeface="Roboto"/>
                <a:ea typeface="Roboto"/>
                <a:cs typeface="Roboto"/>
                <a:sym typeface="Roboto"/>
              </a:rPr>
              <a:t>Нақты кеңістікте нақты және компьютерде жасалған объектілерді біріктіред</a:t>
            </a:r>
            <a:r>
              <a:rPr lang="en-US" sz="1800">
                <a:solidFill>
                  <a:schemeClr val="dk1"/>
                </a:solidFill>
                <a:latin typeface="Roboto"/>
                <a:ea typeface="Roboto"/>
                <a:cs typeface="Roboto"/>
                <a:sym typeface="Roboto"/>
              </a:rPr>
              <a:t>і</a:t>
            </a:r>
            <a:r>
              <a:rPr b="0" i="0" lang="en-US" sz="1800" u="none" cap="none" strike="noStrike">
                <a:solidFill>
                  <a:srgbClr val="000000"/>
                </a:solidFill>
                <a:latin typeface="Roboto"/>
                <a:ea typeface="Roboto"/>
                <a:cs typeface="Roboto"/>
                <a:sym typeface="Roboto"/>
              </a:rPr>
              <a:t> [1]</a:t>
            </a:r>
            <a:endParaRPr b="0" i="0" sz="18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6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269" name="Google Shape;269;g2f162f67e89_1_105"/>
          <p:cNvPicPr preferRelativeResize="0"/>
          <p:nvPr/>
        </p:nvPicPr>
        <p:blipFill rotWithShape="1">
          <a:blip r:embed="rId5">
            <a:alphaModFix/>
          </a:blip>
          <a:srcRect b="0" l="0" r="0" t="0"/>
          <a:stretch/>
        </p:blipFill>
        <p:spPr>
          <a:xfrm>
            <a:off x="428639" y="2072066"/>
            <a:ext cx="3631976" cy="3025352"/>
          </a:xfrm>
          <a:prstGeom prst="rect">
            <a:avLst/>
          </a:prstGeom>
          <a:noFill/>
          <a:ln>
            <a:noFill/>
          </a:ln>
        </p:spPr>
      </p:pic>
      <p:sp>
        <p:nvSpPr>
          <p:cNvPr id="270" name="Google Shape;270;g2f162f67e89_1_1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71" name="Google Shape;271;g2f162f67e89_1_105"/>
          <p:cNvPicPr preferRelativeResize="0"/>
          <p:nvPr/>
        </p:nvPicPr>
        <p:blipFill rotWithShape="1">
          <a:blip r:embed="rId6">
            <a:alphaModFix/>
          </a:blip>
          <a:srcRect b="0" l="0" r="0" t="0"/>
          <a:stretch/>
        </p:blipFill>
        <p:spPr>
          <a:xfrm>
            <a:off x="4425439" y="2072066"/>
            <a:ext cx="3590186" cy="3025352"/>
          </a:xfrm>
          <a:prstGeom prst="rect">
            <a:avLst/>
          </a:prstGeom>
          <a:noFill/>
          <a:ln>
            <a:noFill/>
          </a:ln>
        </p:spPr>
      </p:pic>
      <p:pic>
        <p:nvPicPr>
          <p:cNvPr id="272" name="Google Shape;272;g2f162f67e89_1_105"/>
          <p:cNvPicPr preferRelativeResize="0"/>
          <p:nvPr/>
        </p:nvPicPr>
        <p:blipFill rotWithShape="1">
          <a:blip r:embed="rId7">
            <a:alphaModFix/>
          </a:blip>
          <a:srcRect b="0" l="0" r="0" t="0"/>
          <a:stretch/>
        </p:blipFill>
        <p:spPr>
          <a:xfrm>
            <a:off x="8265919" y="2092667"/>
            <a:ext cx="3590186" cy="2984150"/>
          </a:xfrm>
          <a:prstGeom prst="rect">
            <a:avLst/>
          </a:prstGeom>
          <a:noFill/>
          <a:ln>
            <a:noFill/>
          </a:ln>
        </p:spPr>
      </p:pic>
      <p:sp>
        <p:nvSpPr>
          <p:cNvPr id="273" name="Google Shape;273;g2f162f67e89_1_105"/>
          <p:cNvSpPr txBox="1"/>
          <p:nvPr/>
        </p:nvSpPr>
        <p:spPr>
          <a:xfrm>
            <a:off x="737086" y="5196313"/>
            <a:ext cx="3088200" cy="3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latin typeface="Roboto"/>
                <a:ea typeface="Roboto"/>
                <a:cs typeface="Roboto"/>
                <a:sym typeface="Roboto"/>
              </a:rPr>
              <a:t>Киілетін AR</a:t>
            </a:r>
            <a:endParaRPr b="1" sz="18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1" sz="1800">
              <a:latin typeface="Roboto"/>
              <a:ea typeface="Roboto"/>
              <a:cs typeface="Roboto"/>
              <a:sym typeface="Roboto"/>
            </a:endParaRPr>
          </a:p>
        </p:txBody>
      </p:sp>
      <p:sp>
        <p:nvSpPr>
          <p:cNvPr id="274" name="Google Shape;274;g2f162f67e89_1_105"/>
          <p:cNvSpPr txBox="1"/>
          <p:nvPr/>
        </p:nvSpPr>
        <p:spPr>
          <a:xfrm>
            <a:off x="4775444" y="5216251"/>
            <a:ext cx="28902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latin typeface="Roboto"/>
                <a:ea typeface="Roboto"/>
                <a:cs typeface="Roboto"/>
                <a:sym typeface="Roboto"/>
              </a:rPr>
              <a:t>Мобильді AR</a:t>
            </a:r>
            <a:endParaRPr b="1" sz="18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1" sz="1800">
              <a:latin typeface="Roboto"/>
              <a:ea typeface="Roboto"/>
              <a:cs typeface="Roboto"/>
              <a:sym typeface="Roboto"/>
            </a:endParaRPr>
          </a:p>
        </p:txBody>
      </p:sp>
      <p:sp>
        <p:nvSpPr>
          <p:cNvPr id="275" name="Google Shape;275;g2f162f67e89_1_105"/>
          <p:cNvSpPr txBox="1"/>
          <p:nvPr/>
        </p:nvSpPr>
        <p:spPr>
          <a:xfrm>
            <a:off x="8615924" y="5196314"/>
            <a:ext cx="28902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latin typeface="Roboto"/>
                <a:ea typeface="Roboto"/>
                <a:cs typeface="Roboto"/>
                <a:sym typeface="Roboto"/>
              </a:rPr>
              <a:t>Кеңістіктік AR</a:t>
            </a:r>
            <a:endParaRPr b="1" sz="18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1" sz="1800">
              <a:latin typeface="Roboto"/>
              <a:ea typeface="Roboto"/>
              <a:cs typeface="Roboto"/>
              <a:sym typeface="Roboto"/>
            </a:endParaRPr>
          </a:p>
        </p:txBody>
      </p:sp>
      <p:sp>
        <p:nvSpPr>
          <p:cNvPr id="276" name="Google Shape;276;g2f162f67e89_1_105"/>
          <p:cNvSpPr txBox="1"/>
          <p:nvPr/>
        </p:nvSpPr>
        <p:spPr>
          <a:xfrm>
            <a:off x="1784505" y="6183659"/>
            <a:ext cx="9150600" cy="585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600" u="none" cap="none" strike="noStrike">
                <a:solidFill>
                  <a:schemeClr val="lt1"/>
                </a:solidFill>
                <a:latin typeface="Roboto"/>
                <a:ea typeface="Roboto"/>
                <a:cs typeface="Roboto"/>
                <a:sym typeface="Roboto"/>
              </a:rPr>
              <a:t>[1] Tönnis, M., Plecher, D. A., &amp; Klinker, G. (2013). Representing information–Classifying the Augmented Reality presentation space. Computers &amp; Graphics, 37(8), 997-1011..</a:t>
            </a:r>
            <a:endParaRPr b="0" i="0" sz="1600" u="none" cap="none" strike="noStrike">
              <a:solidFill>
                <a:srgbClr val="000000"/>
              </a:solidFill>
              <a:latin typeface="Roboto"/>
              <a:ea typeface="Roboto"/>
              <a:cs typeface="Roboto"/>
              <a:sym typeface="Roboto"/>
            </a:endParaRPr>
          </a:p>
        </p:txBody>
      </p:sp>
      <p:sp>
        <p:nvSpPr>
          <p:cNvPr id="277" name="Google Shape;277;g2f162f67e89_1_105"/>
          <p:cNvSpPr txBox="1"/>
          <p:nvPr/>
        </p:nvSpPr>
        <p:spPr>
          <a:xfrm>
            <a:off x="-125"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Толықтырылған шынайлық</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g2f162f67e89_1_120"/>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284" name="Google Shape;284;g2f162f67e89_1_120"/>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285" name="Google Shape;285;g2f162f67e89_1_120"/>
          <p:cNvSpPr txBox="1"/>
          <p:nvPr/>
        </p:nvSpPr>
        <p:spPr>
          <a:xfrm>
            <a:off x="358850" y="831625"/>
            <a:ext cx="6130200" cy="16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Roboto"/>
                <a:ea typeface="Roboto"/>
                <a:cs typeface="Roboto"/>
                <a:sym typeface="Roboto"/>
              </a:rPr>
              <a:t>AR тарихы 1960-шы жылдары Сазерленд нақты шындыққа ұқсас синтетикалық ортаны модельдейтін "</a:t>
            </a:r>
            <a:r>
              <a:rPr b="1" lang="en-US" sz="1800">
                <a:solidFill>
                  <a:schemeClr val="dk1"/>
                </a:solidFill>
                <a:latin typeface="Roboto"/>
                <a:ea typeface="Roboto"/>
                <a:cs typeface="Roboto"/>
                <a:sym typeface="Roboto"/>
              </a:rPr>
              <a:t>Ultimate Display</a:t>
            </a:r>
            <a:r>
              <a:rPr lang="en-US" sz="1800">
                <a:solidFill>
                  <a:schemeClr val="dk1"/>
                </a:solidFill>
                <a:latin typeface="Roboto"/>
                <a:ea typeface="Roboto"/>
                <a:cs typeface="Roboto"/>
                <a:sym typeface="Roboto"/>
              </a:rPr>
              <a:t>“ енгізген кезде Виртуалды шындықты (VR) ойлап тапқаннан басталады.</a:t>
            </a:r>
            <a:endParaRPr b="0" i="0" sz="1800" u="none" cap="none" strike="noStrike">
              <a:solidFill>
                <a:schemeClr val="dk1"/>
              </a:solidFill>
              <a:latin typeface="Roboto"/>
              <a:ea typeface="Roboto"/>
              <a:cs typeface="Roboto"/>
              <a:sym typeface="Roboto"/>
            </a:endParaRPr>
          </a:p>
          <a:p>
            <a:pPr indent="0" lvl="1"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5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286" name="Google Shape;286;g2f162f67e89_1_120"/>
          <p:cNvPicPr preferRelativeResize="0"/>
          <p:nvPr/>
        </p:nvPicPr>
        <p:blipFill rotWithShape="1">
          <a:blip r:embed="rId5">
            <a:alphaModFix/>
          </a:blip>
          <a:srcRect b="0" l="0" r="0" t="0"/>
          <a:stretch/>
        </p:blipFill>
        <p:spPr>
          <a:xfrm>
            <a:off x="6489050" y="4785788"/>
            <a:ext cx="1653799" cy="1242900"/>
          </a:xfrm>
          <a:prstGeom prst="rect">
            <a:avLst/>
          </a:prstGeom>
          <a:noFill/>
          <a:ln>
            <a:noFill/>
          </a:ln>
        </p:spPr>
      </p:pic>
      <p:sp>
        <p:nvSpPr>
          <p:cNvPr id="287" name="Google Shape;287;g2f162f67e89_1_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88" name="Google Shape;288;g2f162f67e89_1_120"/>
          <p:cNvSpPr txBox="1"/>
          <p:nvPr/>
        </p:nvSpPr>
        <p:spPr>
          <a:xfrm>
            <a:off x="7994599" y="5246563"/>
            <a:ext cx="24597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latin typeface="Roboto"/>
                <a:ea typeface="Roboto"/>
                <a:cs typeface="Roboto"/>
                <a:sym typeface="Roboto"/>
              </a:rPr>
              <a:t>VR деректер қолғабы</a:t>
            </a:r>
            <a:endParaRPr b="1" i="0" sz="1800" u="none" cap="none" strike="noStrike">
              <a:solidFill>
                <a:srgbClr val="000000"/>
              </a:solidFill>
              <a:latin typeface="Roboto"/>
              <a:ea typeface="Roboto"/>
              <a:cs typeface="Roboto"/>
              <a:sym typeface="Roboto"/>
            </a:endParaRPr>
          </a:p>
        </p:txBody>
      </p:sp>
      <p:sp>
        <p:nvSpPr>
          <p:cNvPr id="289" name="Google Shape;289;g2f162f67e89_1_120"/>
          <p:cNvSpPr txBox="1"/>
          <p:nvPr/>
        </p:nvSpPr>
        <p:spPr>
          <a:xfrm>
            <a:off x="5876175" y="4136775"/>
            <a:ext cx="60144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latin typeface="Roboto"/>
                <a:ea typeface="Roboto"/>
                <a:cs typeface="Roboto"/>
                <a:sym typeface="Roboto"/>
              </a:rPr>
              <a:t>AR жүйесі – телебасқарылатын роботпен манипуляция</a:t>
            </a:r>
            <a:r>
              <a:rPr b="1" i="0" lang="en-US" sz="1800" u="none" cap="none" strike="noStrike">
                <a:solidFill>
                  <a:srgbClr val="000000"/>
                </a:solidFill>
                <a:latin typeface="Roboto"/>
                <a:ea typeface="Roboto"/>
                <a:cs typeface="Roboto"/>
                <a:sym typeface="Roboto"/>
              </a:rPr>
              <a:t> [2]</a:t>
            </a:r>
            <a:endParaRPr b="1" i="0" sz="1800" u="none" cap="none" strike="noStrike">
              <a:solidFill>
                <a:srgbClr val="000000"/>
              </a:solidFill>
              <a:latin typeface="Roboto"/>
              <a:ea typeface="Roboto"/>
              <a:cs typeface="Roboto"/>
              <a:sym typeface="Roboto"/>
            </a:endParaRPr>
          </a:p>
        </p:txBody>
      </p:sp>
      <p:sp>
        <p:nvSpPr>
          <p:cNvPr id="290" name="Google Shape;290;g2f162f67e89_1_120"/>
          <p:cNvSpPr txBox="1"/>
          <p:nvPr/>
        </p:nvSpPr>
        <p:spPr>
          <a:xfrm>
            <a:off x="269458" y="4541845"/>
            <a:ext cx="5476200" cy="54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Ultimate Display ("Sword of Damocles") [1]</a:t>
            </a:r>
            <a:endParaRPr b="1" i="0" sz="1800" u="none" cap="none" strike="noStrike">
              <a:solidFill>
                <a:srgbClr val="000000"/>
              </a:solidFill>
              <a:latin typeface="Roboto"/>
              <a:ea typeface="Roboto"/>
              <a:cs typeface="Roboto"/>
              <a:sym typeface="Roboto"/>
            </a:endParaRPr>
          </a:p>
        </p:txBody>
      </p:sp>
      <p:pic>
        <p:nvPicPr>
          <p:cNvPr id="291" name="Google Shape;291;g2f162f67e89_1_120"/>
          <p:cNvPicPr preferRelativeResize="0"/>
          <p:nvPr/>
        </p:nvPicPr>
        <p:blipFill rotWithShape="1">
          <a:blip r:embed="rId6">
            <a:alphaModFix/>
          </a:blip>
          <a:srcRect b="0" l="0" r="0" t="0"/>
          <a:stretch/>
        </p:blipFill>
        <p:spPr>
          <a:xfrm>
            <a:off x="6661367" y="1594940"/>
            <a:ext cx="4861009" cy="2512545"/>
          </a:xfrm>
          <a:prstGeom prst="rect">
            <a:avLst/>
          </a:prstGeom>
          <a:noFill/>
          <a:ln>
            <a:noFill/>
          </a:ln>
        </p:spPr>
      </p:pic>
      <p:pic>
        <p:nvPicPr>
          <p:cNvPr id="292" name="Google Shape;292;g2f162f67e89_1_120"/>
          <p:cNvPicPr preferRelativeResize="0"/>
          <p:nvPr/>
        </p:nvPicPr>
        <p:blipFill rotWithShape="1">
          <a:blip r:embed="rId7">
            <a:alphaModFix/>
          </a:blip>
          <a:srcRect b="0" l="0" r="0" t="0"/>
          <a:stretch/>
        </p:blipFill>
        <p:spPr>
          <a:xfrm>
            <a:off x="455302" y="2278083"/>
            <a:ext cx="2552298" cy="2286000"/>
          </a:xfrm>
          <a:prstGeom prst="rect">
            <a:avLst/>
          </a:prstGeom>
          <a:noFill/>
          <a:ln>
            <a:noFill/>
          </a:ln>
        </p:spPr>
      </p:pic>
      <p:pic>
        <p:nvPicPr>
          <p:cNvPr id="293" name="Google Shape;293;g2f162f67e89_1_120"/>
          <p:cNvPicPr preferRelativeResize="0"/>
          <p:nvPr/>
        </p:nvPicPr>
        <p:blipFill rotWithShape="1">
          <a:blip r:embed="rId8">
            <a:alphaModFix/>
          </a:blip>
          <a:srcRect b="0" l="0" r="0" t="0"/>
          <a:stretch/>
        </p:blipFill>
        <p:spPr>
          <a:xfrm>
            <a:off x="3013189" y="2285908"/>
            <a:ext cx="2605139" cy="2286000"/>
          </a:xfrm>
          <a:prstGeom prst="rect">
            <a:avLst/>
          </a:prstGeom>
          <a:noFill/>
          <a:ln>
            <a:noFill/>
          </a:ln>
        </p:spPr>
      </p:pic>
      <p:sp>
        <p:nvSpPr>
          <p:cNvPr id="294" name="Google Shape;294;g2f162f67e89_1_120"/>
          <p:cNvSpPr txBox="1"/>
          <p:nvPr/>
        </p:nvSpPr>
        <p:spPr>
          <a:xfrm>
            <a:off x="6558197" y="585824"/>
            <a:ext cx="53325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latin typeface="Roboto"/>
                <a:ea typeface="Roboto"/>
                <a:cs typeface="Roboto"/>
                <a:sym typeface="Roboto"/>
              </a:rPr>
              <a:t>1992 жылы «</a:t>
            </a:r>
            <a:r>
              <a:rPr b="1" lang="en-US" sz="1800">
                <a:latin typeface="Roboto"/>
                <a:ea typeface="Roboto"/>
                <a:cs typeface="Roboto"/>
                <a:sym typeface="Roboto"/>
              </a:rPr>
              <a:t>Virtual Fixture System</a:t>
            </a:r>
            <a:r>
              <a:rPr lang="en-US" sz="1800">
                <a:latin typeface="Roboto"/>
                <a:ea typeface="Roboto"/>
                <a:cs typeface="Roboto"/>
                <a:sym typeface="Roboto"/>
              </a:rPr>
              <a:t>» деп аталатын бірінші AR жүйесін «Армстронг зертханасында» Луи Розенберг ойлап тапты.</a:t>
            </a:r>
            <a:endParaRPr b="0" i="0" sz="1800" u="none" cap="none" strike="noStrike">
              <a:solidFill>
                <a:srgbClr val="000000"/>
              </a:solidFill>
              <a:latin typeface="Roboto"/>
              <a:ea typeface="Roboto"/>
              <a:cs typeface="Roboto"/>
              <a:sym typeface="Roboto"/>
            </a:endParaRPr>
          </a:p>
        </p:txBody>
      </p:sp>
      <p:sp>
        <p:nvSpPr>
          <p:cNvPr id="295" name="Google Shape;295;g2f162f67e89_1_120"/>
          <p:cNvSpPr txBox="1"/>
          <p:nvPr/>
        </p:nvSpPr>
        <p:spPr>
          <a:xfrm>
            <a:off x="239625" y="5091150"/>
            <a:ext cx="63159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latin typeface="Roboto"/>
                <a:ea typeface="Roboto"/>
                <a:cs typeface="Roboto"/>
                <a:sym typeface="Roboto"/>
              </a:rPr>
              <a:t>1984 жылы «</a:t>
            </a:r>
            <a:r>
              <a:rPr b="1" lang="en-US" sz="1800">
                <a:latin typeface="Roboto"/>
                <a:ea typeface="Roboto"/>
                <a:cs typeface="Roboto"/>
                <a:sym typeface="Roboto"/>
              </a:rPr>
              <a:t>виртуалды шындық</a:t>
            </a:r>
            <a:r>
              <a:rPr lang="en-US" sz="1800">
                <a:latin typeface="Roboto"/>
                <a:ea typeface="Roboto"/>
                <a:cs typeface="Roboto"/>
                <a:sym typeface="Roboto"/>
              </a:rPr>
              <a:t>» терминін компьютерлік ғалым, VR өнімдерінің алғашқы компаниясының негізін қалаушы Ярон Ланиер енгізді.</a:t>
            </a:r>
            <a:endParaRPr b="0" i="0" sz="1800" u="none" cap="none" strike="noStrike">
              <a:solidFill>
                <a:schemeClr val="dk1"/>
              </a:solidFill>
              <a:latin typeface="Roboto"/>
              <a:ea typeface="Roboto"/>
              <a:cs typeface="Roboto"/>
              <a:sym typeface="Roboto"/>
            </a:endParaRPr>
          </a:p>
        </p:txBody>
      </p:sp>
      <p:sp>
        <p:nvSpPr>
          <p:cNvPr id="296" name="Google Shape;296;g2f162f67e89_1_120"/>
          <p:cNvSpPr txBox="1"/>
          <p:nvPr/>
        </p:nvSpPr>
        <p:spPr>
          <a:xfrm>
            <a:off x="1784500" y="6088550"/>
            <a:ext cx="84033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400" u="none" cap="none" strike="noStrike">
                <a:solidFill>
                  <a:schemeClr val="lt1"/>
                </a:solidFill>
                <a:latin typeface="Roboto"/>
                <a:ea typeface="Roboto"/>
                <a:cs typeface="Roboto"/>
                <a:sym typeface="Roboto"/>
              </a:rPr>
              <a:t>[1] Sutherland, I. E. (1965, May). The ultimate display. IFIP Congress (Vol. 2, No. 506-508, pp. 506-508).</a:t>
            </a:r>
            <a:endParaRPr b="0" i="0" sz="14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500"/>
              <a:buFont typeface="Arial"/>
              <a:buNone/>
            </a:pPr>
            <a:r>
              <a:rPr b="0" i="0" lang="en-US" sz="1400" u="none" cap="none" strike="noStrike">
                <a:solidFill>
                  <a:schemeClr val="lt1"/>
                </a:solidFill>
                <a:latin typeface="Roboto"/>
                <a:ea typeface="Roboto"/>
                <a:cs typeface="Roboto"/>
                <a:sym typeface="Roboto"/>
              </a:rPr>
              <a:t>[2] Teitel, M. A. (1990, September). The Eyephone: A head-mounted stereo display. In Stereoscopic Displays and Applications (Vol. 1256, pp. 168-171). SPIE.</a:t>
            </a:r>
            <a:endParaRPr b="0" i="0" sz="1400" u="none" cap="none" strike="noStrike">
              <a:solidFill>
                <a:schemeClr val="lt1"/>
              </a:solidFill>
              <a:latin typeface="Roboto"/>
              <a:ea typeface="Roboto"/>
              <a:cs typeface="Roboto"/>
              <a:sym typeface="Roboto"/>
            </a:endParaRPr>
          </a:p>
        </p:txBody>
      </p:sp>
      <p:sp>
        <p:nvSpPr>
          <p:cNvPr id="297" name="Google Shape;297;g2f162f67e89_1_120"/>
          <p:cNvSpPr txBox="1"/>
          <p:nvPr/>
        </p:nvSpPr>
        <p:spPr>
          <a:xfrm>
            <a:off x="439625" y="100750"/>
            <a:ext cx="5178600" cy="637500"/>
          </a:xfrm>
          <a:prstGeom prst="rect">
            <a:avLst/>
          </a:prstGeom>
          <a:noFill/>
          <a:ln>
            <a:noFill/>
          </a:ln>
        </p:spPr>
        <p:txBody>
          <a:bodyPr anchorCtr="0" anchor="ctr" bIns="34275" lIns="68575" spcFirstLastPara="1" rIns="68575" wrap="square" tIns="34275">
            <a:normAutofit fontScale="77500"/>
          </a:bodyPr>
          <a:lstStyle/>
          <a:p>
            <a:pPr indent="0" lvl="0" marL="0" marR="0" rtl="0" algn="ctr">
              <a:lnSpc>
                <a:spcPct val="115000"/>
              </a:lnSpc>
              <a:spcBef>
                <a:spcPts val="1200"/>
              </a:spcBef>
              <a:spcAft>
                <a:spcPts val="1200"/>
              </a:spcAft>
              <a:buClr>
                <a:srgbClr val="000000"/>
              </a:buClr>
              <a:buSzPct val="100000"/>
              <a:buFont typeface="Arial"/>
              <a:buNone/>
            </a:pPr>
            <a:r>
              <a:rPr b="1" lang="en-US" sz="2400">
                <a:solidFill>
                  <a:srgbClr val="31538F"/>
                </a:solidFill>
                <a:latin typeface="Roboto"/>
                <a:ea typeface="Roboto"/>
                <a:cs typeface="Roboto"/>
                <a:sym typeface="Roboto"/>
              </a:rPr>
              <a:t>Толықтырылған шынайлық дисплейлері</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g2f162f67e89_1_139"/>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303" name="Google Shape;303;g2f162f67e89_1_139"/>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304" name="Google Shape;304;g2f162f67e89_1_139"/>
          <p:cNvSpPr txBox="1"/>
          <p:nvPr/>
        </p:nvSpPr>
        <p:spPr>
          <a:xfrm>
            <a:off x="7633757" y="562575"/>
            <a:ext cx="4909500" cy="1938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C55A11"/>
                </a:solidFill>
                <a:latin typeface="Roboto"/>
                <a:ea typeface="Roboto"/>
                <a:cs typeface="Roboto"/>
                <a:sym typeface="Roboto"/>
              </a:rPr>
              <a:t>Environmental and user sensors:</a:t>
            </a:r>
            <a:r>
              <a:rPr b="0" i="0" lang="en-US" sz="1800" u="none" cap="none" strike="noStrike">
                <a:solidFill>
                  <a:srgbClr val="C55A11"/>
                </a:solidFill>
                <a:latin typeface="Roboto"/>
                <a:ea typeface="Roboto"/>
                <a:cs typeface="Roboto"/>
                <a:sym typeface="Roboto"/>
              </a:rPr>
              <a:t> </a:t>
            </a:r>
            <a:endParaRPr b="0" i="0" sz="1800" u="none" cap="none" strike="noStrike">
              <a:solidFill>
                <a:srgbClr val="C55A11"/>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C55A11"/>
                </a:solidFill>
                <a:latin typeface="Roboto"/>
                <a:ea typeface="Roboto"/>
                <a:cs typeface="Roboto"/>
                <a:sym typeface="Roboto"/>
              </a:rPr>
              <a:t>action tracking (behavioral tracking) </a:t>
            </a:r>
            <a:endParaRPr b="0" i="0" sz="1800" u="none" cap="none" strike="noStrike">
              <a:solidFill>
                <a:srgbClr val="C55A11"/>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C55A11"/>
                </a:solidFill>
                <a:latin typeface="Roboto"/>
                <a:ea typeface="Roboto"/>
                <a:cs typeface="Roboto"/>
                <a:sym typeface="Roboto"/>
              </a:rPr>
              <a:t>emotion recognition </a:t>
            </a:r>
            <a:endParaRPr b="0" i="0" sz="1800" u="none" cap="none" strike="noStrike">
              <a:solidFill>
                <a:srgbClr val="C55A11"/>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C55A11"/>
                </a:solidFill>
                <a:latin typeface="Roboto"/>
                <a:ea typeface="Roboto"/>
                <a:cs typeface="Roboto"/>
                <a:sym typeface="Roboto"/>
              </a:rPr>
              <a:t>location and orientation tracking </a:t>
            </a:r>
            <a:endParaRPr b="0" i="0" sz="1800" u="none" cap="none" strike="noStrike">
              <a:solidFill>
                <a:srgbClr val="C55A11"/>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C55A11"/>
                </a:solidFill>
                <a:latin typeface="Roboto"/>
                <a:ea typeface="Roboto"/>
                <a:cs typeface="Roboto"/>
                <a:sym typeface="Roboto"/>
              </a:rPr>
              <a:t>speech recognition</a:t>
            </a:r>
            <a:endParaRPr b="0" i="0" sz="1800" u="none" cap="none" strike="noStrike">
              <a:solidFill>
                <a:srgbClr val="C55A11"/>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C55A11"/>
                </a:solidFill>
                <a:latin typeface="Roboto"/>
                <a:ea typeface="Roboto"/>
                <a:cs typeface="Roboto"/>
                <a:sym typeface="Roboto"/>
              </a:rPr>
              <a:t>object recognition</a:t>
            </a:r>
            <a:endParaRPr b="0" i="0" sz="1800" u="none" cap="none" strike="noStrike">
              <a:solidFill>
                <a:srgbClr val="C55A11"/>
              </a:solidFill>
              <a:latin typeface="Roboto"/>
              <a:ea typeface="Roboto"/>
              <a:cs typeface="Roboto"/>
              <a:sym typeface="Roboto"/>
            </a:endParaRPr>
          </a:p>
          <a:p>
            <a:pPr indent="0" lvl="1"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1"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305" name="Google Shape;305;g2f162f67e89_1_139"/>
          <p:cNvPicPr preferRelativeResize="0"/>
          <p:nvPr/>
        </p:nvPicPr>
        <p:blipFill rotWithShape="1">
          <a:blip r:embed="rId5">
            <a:alphaModFix/>
          </a:blip>
          <a:srcRect b="0" l="0" r="0" t="0"/>
          <a:stretch/>
        </p:blipFill>
        <p:spPr>
          <a:xfrm>
            <a:off x="-53437" y="815783"/>
            <a:ext cx="7565307" cy="5323979"/>
          </a:xfrm>
          <a:prstGeom prst="rect">
            <a:avLst/>
          </a:prstGeom>
          <a:noFill/>
          <a:ln>
            <a:noFill/>
          </a:ln>
        </p:spPr>
      </p:pic>
      <p:sp>
        <p:nvSpPr>
          <p:cNvPr id="306" name="Google Shape;306;g2f162f67e89_1_1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07" name="Google Shape;307;g2f162f67e89_1_139"/>
          <p:cNvSpPr txBox="1"/>
          <p:nvPr/>
        </p:nvSpPr>
        <p:spPr>
          <a:xfrm>
            <a:off x="8114101" y="2501169"/>
            <a:ext cx="3736200" cy="16296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2F5496"/>
                </a:solidFill>
                <a:latin typeface="Roboto"/>
                <a:ea typeface="Roboto"/>
                <a:cs typeface="Roboto"/>
                <a:sym typeface="Roboto"/>
              </a:rPr>
              <a:t>Computing paradigms:</a:t>
            </a:r>
            <a:r>
              <a:rPr b="0" i="0" lang="en-US" sz="1800" u="none" cap="none" strike="noStrike">
                <a:solidFill>
                  <a:srgbClr val="2F5496"/>
                </a:solidFill>
                <a:latin typeface="Roboto"/>
                <a:ea typeface="Roboto"/>
                <a:cs typeface="Roboto"/>
                <a:sym typeface="Roboto"/>
              </a:rPr>
              <a:t> </a:t>
            </a:r>
            <a:endParaRPr b="0" i="0" sz="1800" u="none" cap="none" strike="noStrike">
              <a:solidFill>
                <a:srgbClr val="2F5496"/>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2F5496"/>
                </a:solidFill>
                <a:latin typeface="Roboto"/>
                <a:ea typeface="Roboto"/>
                <a:cs typeface="Roboto"/>
                <a:sym typeface="Roboto"/>
              </a:rPr>
              <a:t>AI computing paradigm </a:t>
            </a:r>
            <a:endParaRPr b="0" i="0" sz="1800" u="none" cap="none" strike="noStrike">
              <a:solidFill>
                <a:srgbClr val="2F5496"/>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2F5496"/>
                </a:solidFill>
                <a:latin typeface="Roboto"/>
                <a:ea typeface="Roboto"/>
                <a:cs typeface="Roboto"/>
                <a:sym typeface="Roboto"/>
              </a:rPr>
              <a:t>Cloud computing </a:t>
            </a:r>
            <a:endParaRPr b="0" i="0" sz="1800" u="none" cap="none" strike="noStrike">
              <a:solidFill>
                <a:srgbClr val="2F5496"/>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2F5496"/>
                </a:solidFill>
                <a:latin typeface="Roboto"/>
                <a:ea typeface="Roboto"/>
                <a:cs typeface="Roboto"/>
                <a:sym typeface="Roboto"/>
              </a:rPr>
              <a:t>Edge computing </a:t>
            </a:r>
            <a:endParaRPr b="0" i="0" sz="1800" u="none" cap="none" strike="noStrike">
              <a:solidFill>
                <a:srgbClr val="2F5496"/>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2F5496"/>
                </a:solidFill>
                <a:latin typeface="Roboto"/>
                <a:ea typeface="Roboto"/>
                <a:cs typeface="Roboto"/>
                <a:sym typeface="Roboto"/>
              </a:rPr>
              <a:t>Ubiquitous computing</a:t>
            </a:r>
            <a:endParaRPr b="0" i="0" sz="1800" u="none" cap="none" strike="noStrike">
              <a:solidFill>
                <a:srgbClr val="2F5496"/>
              </a:solidFill>
              <a:latin typeface="Roboto"/>
              <a:ea typeface="Roboto"/>
              <a:cs typeface="Roboto"/>
              <a:sym typeface="Roboto"/>
            </a:endParaRPr>
          </a:p>
          <a:p>
            <a:pPr indent="-190500" lvl="1" marL="742950" marR="0" rtl="0" algn="just">
              <a:lnSpc>
                <a:spcPct val="100000"/>
              </a:lnSpc>
              <a:spcBef>
                <a:spcPts val="0"/>
              </a:spcBef>
              <a:spcAft>
                <a:spcPts val="0"/>
              </a:spcAft>
              <a:buClr>
                <a:srgbClr val="000000"/>
              </a:buClr>
              <a:buSzPts val="15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08" name="Google Shape;308;g2f162f67e89_1_139"/>
          <p:cNvSpPr txBox="1"/>
          <p:nvPr/>
        </p:nvSpPr>
        <p:spPr>
          <a:xfrm>
            <a:off x="8897350" y="4185750"/>
            <a:ext cx="3029400" cy="1753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rgbClr val="548135"/>
                </a:solidFill>
                <a:latin typeface="Roboto"/>
                <a:ea typeface="Roboto"/>
                <a:cs typeface="Roboto"/>
                <a:sym typeface="Roboto"/>
              </a:rPr>
              <a:t>Display technologies:</a:t>
            </a:r>
            <a:r>
              <a:rPr b="0" i="0" lang="en-US" sz="1800" u="none" cap="none" strike="noStrike">
                <a:solidFill>
                  <a:srgbClr val="548135"/>
                </a:solidFill>
                <a:latin typeface="Roboto"/>
                <a:ea typeface="Roboto"/>
                <a:cs typeface="Roboto"/>
                <a:sym typeface="Roboto"/>
              </a:rPr>
              <a:t> </a:t>
            </a:r>
            <a:endParaRPr b="0" i="0" sz="1800" u="none" cap="none" strike="noStrike">
              <a:solidFill>
                <a:srgbClr val="548135"/>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548135"/>
                </a:solidFill>
                <a:latin typeface="Roboto"/>
                <a:ea typeface="Roboto"/>
                <a:cs typeface="Roboto"/>
                <a:sym typeface="Roboto"/>
              </a:rPr>
              <a:t>Spatial AR </a:t>
            </a:r>
            <a:endParaRPr b="0" i="0" sz="1800" u="none" cap="none" strike="noStrike">
              <a:solidFill>
                <a:srgbClr val="548135"/>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548135"/>
                </a:solidFill>
                <a:latin typeface="Roboto"/>
                <a:ea typeface="Roboto"/>
                <a:cs typeface="Roboto"/>
                <a:sym typeface="Roboto"/>
              </a:rPr>
              <a:t>Mobile AR </a:t>
            </a:r>
            <a:endParaRPr b="0" i="0" sz="1800" u="none" cap="none" strike="noStrike">
              <a:solidFill>
                <a:srgbClr val="548135"/>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548135"/>
                </a:solidFill>
                <a:latin typeface="Roboto"/>
                <a:ea typeface="Roboto"/>
                <a:cs typeface="Roboto"/>
                <a:sym typeface="Roboto"/>
              </a:rPr>
              <a:t>Wearable AR </a:t>
            </a:r>
            <a:endParaRPr b="0" i="0" sz="1800" u="none" cap="none" strike="noStrike">
              <a:solidFill>
                <a:srgbClr val="548135"/>
              </a:solidFill>
              <a:latin typeface="Roboto"/>
              <a:ea typeface="Roboto"/>
              <a:cs typeface="Roboto"/>
              <a:sym typeface="Roboto"/>
            </a:endParaRPr>
          </a:p>
          <a:p>
            <a:pPr indent="-285750" lvl="1" marL="742950" marR="0" rtl="0" algn="just">
              <a:lnSpc>
                <a:spcPct val="100000"/>
              </a:lnSpc>
              <a:spcBef>
                <a:spcPts val="0"/>
              </a:spcBef>
              <a:spcAft>
                <a:spcPts val="0"/>
              </a:spcAft>
              <a:buClr>
                <a:srgbClr val="000000"/>
              </a:buClr>
              <a:buSzPts val="1500"/>
              <a:buFont typeface="Roboto"/>
              <a:buChar char="•"/>
            </a:pPr>
            <a:r>
              <a:rPr b="0" i="0" lang="en-US" sz="1800" u="none" cap="none" strike="noStrike">
                <a:solidFill>
                  <a:srgbClr val="548135"/>
                </a:solidFill>
                <a:latin typeface="Roboto"/>
                <a:ea typeface="Roboto"/>
                <a:cs typeface="Roboto"/>
                <a:sym typeface="Roboto"/>
              </a:rPr>
              <a:t>AR contact lenses </a:t>
            </a:r>
            <a:endParaRPr b="0" i="0" sz="1800" u="none" cap="none" strike="noStrike">
              <a:solidFill>
                <a:srgbClr val="548135"/>
              </a:solidFill>
              <a:latin typeface="Roboto"/>
              <a:ea typeface="Roboto"/>
              <a:cs typeface="Roboto"/>
              <a:sym typeface="Roboto"/>
            </a:endParaRPr>
          </a:p>
          <a:p>
            <a:pPr indent="-190500" lvl="1" marL="742950" marR="0" rtl="0" algn="just">
              <a:lnSpc>
                <a:spcPct val="100000"/>
              </a:lnSpc>
              <a:spcBef>
                <a:spcPts val="0"/>
              </a:spcBef>
              <a:spcAft>
                <a:spcPts val="0"/>
              </a:spcAft>
              <a:buClr>
                <a:srgbClr val="000000"/>
              </a:buClr>
              <a:buSzPts val="1500"/>
              <a:buFont typeface="Arial"/>
              <a:buNone/>
            </a:pPr>
            <a:r>
              <a:t/>
            </a:r>
            <a:endParaRPr b="0" i="0" sz="1400" u="none" cap="none" strike="noStrike">
              <a:solidFill>
                <a:srgbClr val="000000"/>
              </a:solidFill>
              <a:latin typeface="Calibri"/>
              <a:ea typeface="Calibri"/>
              <a:cs typeface="Calibri"/>
              <a:sym typeface="Calibri"/>
            </a:endParaRPr>
          </a:p>
          <a:p>
            <a:pPr indent="0" lvl="1"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309" name="Google Shape;309;g2f162f67e89_1_139"/>
          <p:cNvSpPr txBox="1"/>
          <p:nvPr/>
        </p:nvSpPr>
        <p:spPr>
          <a:xfrm>
            <a:off x="1784506" y="6193468"/>
            <a:ext cx="9213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Makhataeva, Z., Akhmetov, T., &amp; Varol, H. A. (2023). Augmented Reality for Cognitive Impairments. In Springer Handbook of Augmented Reality (pp. 765-793). Cham: Springer International Publishing.</a:t>
            </a:r>
            <a:endParaRPr b="0" i="0" sz="1400" u="none" cap="none" strike="noStrike">
              <a:solidFill>
                <a:schemeClr val="lt1"/>
              </a:solidFill>
              <a:latin typeface="Roboto"/>
              <a:ea typeface="Roboto"/>
              <a:cs typeface="Roboto"/>
              <a:sym typeface="Roboto"/>
            </a:endParaRPr>
          </a:p>
        </p:txBody>
      </p:sp>
      <p:sp>
        <p:nvSpPr>
          <p:cNvPr id="310" name="Google Shape;310;g2f162f67e89_1_139"/>
          <p:cNvSpPr txBox="1"/>
          <p:nvPr/>
        </p:nvSpPr>
        <p:spPr>
          <a:xfrm>
            <a:off x="0" y="100750"/>
            <a:ext cx="7512000" cy="637500"/>
          </a:xfrm>
          <a:prstGeom prst="rect">
            <a:avLst/>
          </a:prstGeom>
          <a:noFill/>
          <a:ln>
            <a:noFill/>
          </a:ln>
        </p:spPr>
        <p:txBody>
          <a:bodyPr anchorCtr="0" anchor="ctr" bIns="34275" lIns="68575" spcFirstLastPara="1" rIns="68575" wrap="square" tIns="34275">
            <a:normAutofit fontScale="77500" lnSpcReduction="20000"/>
          </a:bodyPr>
          <a:lstStyle/>
          <a:p>
            <a:pPr indent="0" lvl="0" marL="0" marR="0" rtl="0" algn="ctr">
              <a:lnSpc>
                <a:spcPct val="115000"/>
              </a:lnSpc>
              <a:spcBef>
                <a:spcPts val="1200"/>
              </a:spcBef>
              <a:spcAft>
                <a:spcPts val="1200"/>
              </a:spcAft>
              <a:buClr>
                <a:srgbClr val="000000"/>
              </a:buClr>
              <a:buSzPct val="100000"/>
              <a:buFont typeface="Arial"/>
              <a:buNone/>
            </a:pPr>
            <a:r>
              <a:rPr b="1" lang="en-US" sz="2400">
                <a:solidFill>
                  <a:srgbClr val="31538F"/>
                </a:solidFill>
                <a:latin typeface="Roboto"/>
                <a:ea typeface="Roboto"/>
                <a:cs typeface="Roboto"/>
                <a:sym typeface="Roboto"/>
              </a:rPr>
              <a:t>Датчиктері мен есептеу элементтері бар Microsoft HoloLens 2 смарт көзілдірігі</a:t>
            </a:r>
            <a:endParaRPr b="1" sz="2400">
              <a:solidFill>
                <a:srgbClr val="31538F"/>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g2f162f67e89_1_151"/>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316" name="Google Shape;316;g2f162f67e89_1_151"/>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317" name="Google Shape;317;g2f162f67e89_1_1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18" name="Google Shape;318;g2f162f67e89_1_151"/>
          <p:cNvSpPr txBox="1"/>
          <p:nvPr/>
        </p:nvSpPr>
        <p:spPr>
          <a:xfrm>
            <a:off x="538275" y="100750"/>
            <a:ext cx="11653500" cy="637500"/>
          </a:xfrm>
          <a:prstGeom prst="rect">
            <a:avLst/>
          </a:prstGeom>
          <a:noFill/>
          <a:ln>
            <a:noFill/>
          </a:ln>
        </p:spPr>
        <p:txBody>
          <a:bodyPr anchorCtr="0" anchor="ctr" bIns="34275" lIns="68575" spcFirstLastPara="1" rIns="68575" wrap="square" tIns="34275">
            <a:normAutofit/>
          </a:bodyPr>
          <a:lstStyle/>
          <a:p>
            <a:pPr indent="0" lvl="0" marL="0" marR="0" rtl="0" algn="l">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XR үшін қол жетімді жабдықтар дәл қазір нарықта</a:t>
            </a:r>
            <a:endParaRPr b="1" sz="2400">
              <a:solidFill>
                <a:srgbClr val="31538F"/>
              </a:solidFill>
              <a:latin typeface="Roboto"/>
              <a:ea typeface="Roboto"/>
              <a:cs typeface="Roboto"/>
              <a:sym typeface="Roboto"/>
            </a:endParaRPr>
          </a:p>
        </p:txBody>
      </p:sp>
      <p:pic>
        <p:nvPicPr>
          <p:cNvPr id="319" name="Google Shape;319;g2f162f67e89_1_151"/>
          <p:cNvPicPr preferRelativeResize="0"/>
          <p:nvPr/>
        </p:nvPicPr>
        <p:blipFill rotWithShape="1">
          <a:blip r:embed="rId5">
            <a:alphaModFix/>
          </a:blip>
          <a:srcRect b="0" l="0" r="0" t="0"/>
          <a:stretch/>
        </p:blipFill>
        <p:spPr>
          <a:xfrm>
            <a:off x="0" y="2348975"/>
            <a:ext cx="3341376" cy="3781224"/>
          </a:xfrm>
          <a:prstGeom prst="rect">
            <a:avLst/>
          </a:prstGeom>
          <a:noFill/>
          <a:ln>
            <a:noFill/>
          </a:ln>
        </p:spPr>
      </p:pic>
      <p:sp>
        <p:nvSpPr>
          <p:cNvPr id="320" name="Google Shape;320;g2f162f67e89_1_151"/>
          <p:cNvSpPr txBox="1"/>
          <p:nvPr/>
        </p:nvSpPr>
        <p:spPr>
          <a:xfrm>
            <a:off x="-5" y="1883914"/>
            <a:ext cx="22065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Apple Vision Pro</a:t>
            </a:r>
            <a:endParaRPr b="1" i="0" sz="1800" u="none" cap="none" strike="noStrike">
              <a:solidFill>
                <a:srgbClr val="000000"/>
              </a:solidFill>
              <a:latin typeface="Roboto"/>
              <a:ea typeface="Roboto"/>
              <a:cs typeface="Roboto"/>
              <a:sym typeface="Roboto"/>
            </a:endParaRPr>
          </a:p>
        </p:txBody>
      </p:sp>
      <p:pic>
        <p:nvPicPr>
          <p:cNvPr id="321" name="Google Shape;321;g2f162f67e89_1_151"/>
          <p:cNvPicPr preferRelativeResize="0"/>
          <p:nvPr/>
        </p:nvPicPr>
        <p:blipFill rotWithShape="1">
          <a:blip r:embed="rId6">
            <a:alphaModFix/>
          </a:blip>
          <a:srcRect b="0" l="0" r="0" t="0"/>
          <a:stretch/>
        </p:blipFill>
        <p:spPr>
          <a:xfrm>
            <a:off x="3561271" y="3729450"/>
            <a:ext cx="4261683" cy="2400750"/>
          </a:xfrm>
          <a:prstGeom prst="rect">
            <a:avLst/>
          </a:prstGeom>
          <a:noFill/>
          <a:ln>
            <a:noFill/>
          </a:ln>
        </p:spPr>
      </p:pic>
      <p:sp>
        <p:nvSpPr>
          <p:cNvPr id="322" name="Google Shape;322;g2f162f67e89_1_151"/>
          <p:cNvSpPr txBox="1"/>
          <p:nvPr/>
        </p:nvSpPr>
        <p:spPr>
          <a:xfrm>
            <a:off x="3561271" y="3333776"/>
            <a:ext cx="22065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Meta Quest 3</a:t>
            </a:r>
            <a:endParaRPr b="1" i="0" sz="1800" u="none" cap="none" strike="noStrike">
              <a:solidFill>
                <a:srgbClr val="000000"/>
              </a:solidFill>
              <a:latin typeface="Roboto"/>
              <a:ea typeface="Roboto"/>
              <a:cs typeface="Roboto"/>
              <a:sym typeface="Roboto"/>
            </a:endParaRPr>
          </a:p>
        </p:txBody>
      </p:sp>
      <p:pic>
        <p:nvPicPr>
          <p:cNvPr id="323" name="Google Shape;323;g2f162f67e89_1_151"/>
          <p:cNvPicPr preferRelativeResize="0"/>
          <p:nvPr/>
        </p:nvPicPr>
        <p:blipFill rotWithShape="1">
          <a:blip r:embed="rId7">
            <a:alphaModFix/>
          </a:blip>
          <a:srcRect b="0" l="0" r="0" t="0"/>
          <a:stretch/>
        </p:blipFill>
        <p:spPr>
          <a:xfrm>
            <a:off x="8303000" y="3944550"/>
            <a:ext cx="3888998" cy="2185651"/>
          </a:xfrm>
          <a:prstGeom prst="rect">
            <a:avLst/>
          </a:prstGeom>
          <a:noFill/>
          <a:ln>
            <a:noFill/>
          </a:ln>
        </p:spPr>
      </p:pic>
      <p:sp>
        <p:nvSpPr>
          <p:cNvPr id="324" name="Google Shape;324;g2f162f67e89_1_151"/>
          <p:cNvSpPr txBox="1"/>
          <p:nvPr/>
        </p:nvSpPr>
        <p:spPr>
          <a:xfrm>
            <a:off x="8302996" y="3493251"/>
            <a:ext cx="22065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HoloLens 2</a:t>
            </a:r>
            <a:endParaRPr b="1" i="0" sz="1800" u="none" cap="none" strike="noStrike">
              <a:solidFill>
                <a:srgbClr val="000000"/>
              </a:solidFill>
              <a:latin typeface="Roboto"/>
              <a:ea typeface="Roboto"/>
              <a:cs typeface="Roboto"/>
              <a:sym typeface="Roboto"/>
            </a:endParaRPr>
          </a:p>
        </p:txBody>
      </p:sp>
      <p:pic>
        <p:nvPicPr>
          <p:cNvPr id="325" name="Google Shape;325;g2f162f67e89_1_151"/>
          <p:cNvPicPr preferRelativeResize="0"/>
          <p:nvPr/>
        </p:nvPicPr>
        <p:blipFill rotWithShape="1">
          <a:blip r:embed="rId8">
            <a:alphaModFix/>
          </a:blip>
          <a:srcRect b="0" l="0" r="0" t="0"/>
          <a:stretch/>
        </p:blipFill>
        <p:spPr>
          <a:xfrm>
            <a:off x="8303000" y="942225"/>
            <a:ext cx="3888998" cy="2187563"/>
          </a:xfrm>
          <a:prstGeom prst="rect">
            <a:avLst/>
          </a:prstGeom>
          <a:noFill/>
          <a:ln>
            <a:noFill/>
          </a:ln>
        </p:spPr>
      </p:pic>
      <p:sp>
        <p:nvSpPr>
          <p:cNvPr id="326" name="Google Shape;326;g2f162f67e89_1_151"/>
          <p:cNvSpPr txBox="1"/>
          <p:nvPr/>
        </p:nvSpPr>
        <p:spPr>
          <a:xfrm>
            <a:off x="9444546" y="462401"/>
            <a:ext cx="22065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Nreal Lights</a:t>
            </a:r>
            <a:endParaRPr b="1" i="0" sz="1800" u="none" cap="none" strike="noStrike">
              <a:solidFill>
                <a:srgbClr val="000000"/>
              </a:solidFill>
              <a:latin typeface="Roboto"/>
              <a:ea typeface="Roboto"/>
              <a:cs typeface="Roboto"/>
              <a:sym typeface="Roboto"/>
            </a:endParaRPr>
          </a:p>
        </p:txBody>
      </p:sp>
      <p:pic>
        <p:nvPicPr>
          <p:cNvPr id="327" name="Google Shape;327;g2f162f67e89_1_151"/>
          <p:cNvPicPr preferRelativeResize="0"/>
          <p:nvPr/>
        </p:nvPicPr>
        <p:blipFill rotWithShape="1">
          <a:blip r:embed="rId9">
            <a:alphaModFix/>
          </a:blip>
          <a:srcRect b="0" l="0" r="0" t="0"/>
          <a:stretch/>
        </p:blipFill>
        <p:spPr>
          <a:xfrm>
            <a:off x="4709501" y="890650"/>
            <a:ext cx="3113438" cy="2075626"/>
          </a:xfrm>
          <a:prstGeom prst="rect">
            <a:avLst/>
          </a:prstGeom>
          <a:noFill/>
          <a:ln>
            <a:noFill/>
          </a:ln>
        </p:spPr>
      </p:pic>
      <p:sp>
        <p:nvSpPr>
          <p:cNvPr id="328" name="Google Shape;328;g2f162f67e89_1_151"/>
          <p:cNvSpPr txBox="1"/>
          <p:nvPr/>
        </p:nvSpPr>
        <p:spPr>
          <a:xfrm>
            <a:off x="2669025" y="890650"/>
            <a:ext cx="1903200" cy="637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1" i="0" lang="en-US" sz="1800" u="none" cap="none" strike="noStrike">
                <a:solidFill>
                  <a:srgbClr val="000000"/>
                </a:solidFill>
                <a:latin typeface="Roboto"/>
                <a:ea typeface="Roboto"/>
                <a:cs typeface="Roboto"/>
                <a:sym typeface="Roboto"/>
              </a:rPr>
              <a:t>Spectacles 4 by Snapchat</a:t>
            </a:r>
            <a:endParaRPr b="1" i="0" sz="1800" u="none" cap="none" strike="noStrike">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g2f1840e8dd5_5_1"/>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98" name="Google Shape;98;g2f1840e8dd5_5_1"/>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99" name="Google Shape;99;g2f1840e8dd5_5_1"/>
          <p:cNvSpPr txBox="1"/>
          <p:nvPr/>
        </p:nvSpPr>
        <p:spPr>
          <a:xfrm>
            <a:off x="889249" y="927825"/>
            <a:ext cx="9800100" cy="4932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Font typeface="Roboto"/>
              <a:buChar char="●"/>
            </a:pPr>
            <a:r>
              <a:rPr lang="en-US" sz="1800">
                <a:latin typeface="Roboto"/>
                <a:ea typeface="Roboto"/>
                <a:cs typeface="Roboto"/>
                <a:sym typeface="Roboto"/>
              </a:rPr>
              <a:t>1-бөлім</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Ақылды жүйелер және жасанды интеллект институты (ISSAI)</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AI дегеніміз не?</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Білім саласында AI-ға шолу</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AI сауаттылығы және этикалық ойлар</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Қиындықтар мен ұсыныстар</a:t>
            </a:r>
            <a:endParaRPr sz="1800">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sz="1800">
              <a:latin typeface="Roboto"/>
              <a:ea typeface="Roboto"/>
              <a:cs typeface="Roboto"/>
              <a:sym typeface="Roboto"/>
            </a:endParaRPr>
          </a:p>
          <a:p>
            <a:pPr indent="-342900" lvl="0" marL="457200" rtl="0" algn="l">
              <a:lnSpc>
                <a:spcPct val="115000"/>
              </a:lnSpc>
              <a:spcBef>
                <a:spcPts val="1000"/>
              </a:spcBef>
              <a:spcAft>
                <a:spcPts val="0"/>
              </a:spcAft>
              <a:buSzPts val="1800"/>
              <a:buFont typeface="Roboto"/>
              <a:buChar char="●"/>
            </a:pPr>
            <a:r>
              <a:rPr lang="en-US" sz="1800">
                <a:latin typeface="Roboto"/>
                <a:ea typeface="Roboto"/>
                <a:cs typeface="Roboto"/>
                <a:sym typeface="Roboto"/>
              </a:rPr>
              <a:t>2-бөлім</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Толықтырылған шынайлық және AI білім берудегі жаңа шындық ретінде</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ISSAI фотореалистикалық аватары UMAY (адамның алғашқы прототипі)</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Білім берудегі AI негізіндегі аватарлар</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Мәселелер мен қиындықтар</a:t>
            </a:r>
            <a:endParaRPr sz="1800">
              <a:latin typeface="Roboto"/>
              <a:ea typeface="Roboto"/>
              <a:cs typeface="Roboto"/>
              <a:sym typeface="Roboto"/>
            </a:endParaRPr>
          </a:p>
          <a:p>
            <a:pPr indent="-342900" lvl="1" marL="914400" rtl="0" algn="l">
              <a:lnSpc>
                <a:spcPct val="115000"/>
              </a:lnSpc>
              <a:spcBef>
                <a:spcPts val="0"/>
              </a:spcBef>
              <a:spcAft>
                <a:spcPts val="0"/>
              </a:spcAft>
              <a:buSzPts val="1800"/>
              <a:buFont typeface="Roboto"/>
              <a:buChar char="○"/>
            </a:pPr>
            <a:r>
              <a:rPr lang="en-US" sz="1800">
                <a:latin typeface="Roboto"/>
                <a:ea typeface="Roboto"/>
                <a:cs typeface="Roboto"/>
                <a:sym typeface="Roboto"/>
              </a:rPr>
              <a:t>Таңқаларлық алқап</a:t>
            </a:r>
            <a:endParaRPr sz="1800">
              <a:latin typeface="Roboto"/>
              <a:ea typeface="Roboto"/>
              <a:cs typeface="Roboto"/>
              <a:sym typeface="Roboto"/>
            </a:endParaRPr>
          </a:p>
          <a:p>
            <a:pPr indent="0" lvl="0" marL="0" marR="0" rtl="0" algn="l">
              <a:lnSpc>
                <a:spcPct val="115000"/>
              </a:lnSpc>
              <a:spcBef>
                <a:spcPts val="1000"/>
              </a:spcBef>
              <a:spcAft>
                <a:spcPts val="0"/>
              </a:spcAft>
              <a:buClr>
                <a:srgbClr val="000000"/>
              </a:buClr>
              <a:buSzPts val="1800"/>
              <a:buFont typeface="Arial"/>
              <a:buNone/>
            </a:pPr>
            <a:r>
              <a:t/>
            </a:r>
            <a:endParaRPr sz="1800">
              <a:latin typeface="Roboto"/>
              <a:ea typeface="Roboto"/>
              <a:cs typeface="Roboto"/>
              <a:sym typeface="Roboto"/>
            </a:endParaRPr>
          </a:p>
        </p:txBody>
      </p:sp>
      <p:sp>
        <p:nvSpPr>
          <p:cNvPr id="100" name="Google Shape;100;g2f1840e8dd5_5_1"/>
          <p:cNvSpPr txBox="1"/>
          <p:nvPr/>
        </p:nvSpPr>
        <p:spPr>
          <a:xfrm>
            <a:off x="411480" y="100762"/>
            <a:ext cx="7886700" cy="637500"/>
          </a:xfrm>
          <a:prstGeom prst="rect">
            <a:avLst/>
          </a:prstGeom>
          <a:noFill/>
          <a:ln>
            <a:noFill/>
          </a:ln>
        </p:spPr>
        <p:txBody>
          <a:bodyPr anchorCtr="0" anchor="ctr" bIns="34275" lIns="68575" spcFirstLastPara="1" rIns="68575" wrap="square" tIns="34275">
            <a:normAutofit/>
          </a:bodyPr>
          <a:lstStyle/>
          <a:p>
            <a:pPr indent="0" lvl="0" marL="0" rtl="0" algn="l">
              <a:lnSpc>
                <a:spcPct val="115000"/>
              </a:lnSpc>
              <a:spcBef>
                <a:spcPts val="1200"/>
              </a:spcBef>
              <a:spcAft>
                <a:spcPts val="1200"/>
              </a:spcAft>
              <a:buClr>
                <a:schemeClr val="dk1"/>
              </a:buClr>
              <a:buSzPts val="2400"/>
              <a:buFont typeface="Arial"/>
              <a:buNone/>
            </a:pPr>
            <a:r>
              <a:rPr b="1" lang="en-US" sz="2400">
                <a:solidFill>
                  <a:srgbClr val="31538F"/>
                </a:solidFill>
                <a:latin typeface="Roboto"/>
                <a:ea typeface="Roboto"/>
                <a:cs typeface="Roboto"/>
                <a:sym typeface="Roboto"/>
              </a:rPr>
              <a:t>Шолу</a:t>
            </a:r>
            <a:endParaRPr b="1" i="0" sz="2400" u="none" cap="none" strike="noStrike">
              <a:solidFill>
                <a:srgbClr val="31538F"/>
              </a:solidFill>
              <a:latin typeface="Roboto"/>
              <a:ea typeface="Roboto"/>
              <a:cs typeface="Roboto"/>
              <a:sym typeface="Roboto"/>
            </a:endParaRPr>
          </a:p>
        </p:txBody>
      </p:sp>
      <p:sp>
        <p:nvSpPr>
          <p:cNvPr id="101" name="Google Shape;101;g2f1840e8dd5_5_1"/>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f162f67e89_1_1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34" name="Google Shape;334;g2f162f67e89_1_168"/>
          <p:cNvSpPr txBox="1"/>
          <p:nvPr/>
        </p:nvSpPr>
        <p:spPr>
          <a:xfrm>
            <a:off x="4595413" y="3163496"/>
            <a:ext cx="33159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solidFill>
                  <a:srgbClr val="FF0000"/>
                </a:solidFill>
                <a:latin typeface="Roboto"/>
                <a:ea typeface="Roboto"/>
                <a:cs typeface="Roboto"/>
                <a:sym typeface="Roboto"/>
              </a:rPr>
              <a:t>Объектіні анықтау</a:t>
            </a:r>
            <a:endParaRPr b="1" sz="1800">
              <a:solidFill>
                <a:srgbClr val="FF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1" sz="1800">
              <a:solidFill>
                <a:srgbClr val="FF0000"/>
              </a:solidFill>
              <a:latin typeface="Roboto"/>
              <a:ea typeface="Roboto"/>
              <a:cs typeface="Roboto"/>
              <a:sym typeface="Roboto"/>
            </a:endParaRPr>
          </a:p>
        </p:txBody>
      </p:sp>
      <p:sp>
        <p:nvSpPr>
          <p:cNvPr id="335" name="Google Shape;335;g2f162f67e89_1_168"/>
          <p:cNvSpPr txBox="1"/>
          <p:nvPr/>
        </p:nvSpPr>
        <p:spPr>
          <a:xfrm>
            <a:off x="8082968" y="3175789"/>
            <a:ext cx="39669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solidFill>
                  <a:srgbClr val="FF0000"/>
                </a:solidFill>
                <a:latin typeface="Roboto"/>
                <a:ea typeface="Roboto"/>
                <a:cs typeface="Roboto"/>
                <a:sym typeface="Roboto"/>
              </a:rPr>
              <a:t>Бақылау және локализация</a:t>
            </a:r>
            <a:endParaRPr b="1" sz="1800">
              <a:solidFill>
                <a:srgbClr val="FF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1" sz="1800">
              <a:solidFill>
                <a:srgbClr val="FF0000"/>
              </a:solidFill>
              <a:latin typeface="Roboto"/>
              <a:ea typeface="Roboto"/>
              <a:cs typeface="Roboto"/>
              <a:sym typeface="Roboto"/>
            </a:endParaRPr>
          </a:p>
        </p:txBody>
      </p:sp>
      <p:sp>
        <p:nvSpPr>
          <p:cNvPr id="336" name="Google Shape;336;g2f162f67e89_1_168"/>
          <p:cNvSpPr txBox="1"/>
          <p:nvPr/>
        </p:nvSpPr>
        <p:spPr>
          <a:xfrm>
            <a:off x="142242" y="3158614"/>
            <a:ext cx="4234500" cy="5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sz="1800">
                <a:solidFill>
                  <a:srgbClr val="FF0000"/>
                </a:solidFill>
                <a:latin typeface="Roboto"/>
                <a:ea typeface="Roboto"/>
                <a:cs typeface="Roboto"/>
                <a:sym typeface="Roboto"/>
              </a:rPr>
              <a:t>Кеңістікті картаға түсіру</a:t>
            </a:r>
            <a:endParaRPr b="1" i="0" sz="1800" u="none" cap="none" strike="noStrike">
              <a:solidFill>
                <a:srgbClr val="FF0000"/>
              </a:solidFill>
              <a:latin typeface="Roboto"/>
              <a:ea typeface="Roboto"/>
              <a:cs typeface="Roboto"/>
              <a:sym typeface="Roboto"/>
            </a:endParaRPr>
          </a:p>
        </p:txBody>
      </p:sp>
      <p:pic>
        <p:nvPicPr>
          <p:cNvPr id="337" name="Google Shape;337;g2f162f67e89_1_168"/>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338" name="Google Shape;338;g2f162f67e89_1_168"/>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pic>
        <p:nvPicPr>
          <p:cNvPr descr="YOLO Object Detection. A quick guide to the YOLO object… | by James Han |  Analytics Vidhya | Medium" id="339" name="Google Shape;339;g2f162f67e89_1_168"/>
          <p:cNvPicPr preferRelativeResize="0"/>
          <p:nvPr/>
        </p:nvPicPr>
        <p:blipFill rotWithShape="1">
          <a:blip r:embed="rId5">
            <a:alphaModFix/>
          </a:blip>
          <a:srcRect b="0" l="0" r="0" t="0"/>
          <a:stretch/>
        </p:blipFill>
        <p:spPr>
          <a:xfrm>
            <a:off x="4583769" y="823167"/>
            <a:ext cx="3315903" cy="2377440"/>
          </a:xfrm>
          <a:prstGeom prst="rect">
            <a:avLst/>
          </a:prstGeom>
          <a:noFill/>
          <a:ln>
            <a:noFill/>
          </a:ln>
        </p:spPr>
      </p:pic>
      <p:pic>
        <p:nvPicPr>
          <p:cNvPr descr="Unity - Manual: HoloLens Spatial Mapping" id="340" name="Google Shape;340;g2f162f67e89_1_168"/>
          <p:cNvPicPr preferRelativeResize="0"/>
          <p:nvPr/>
        </p:nvPicPr>
        <p:blipFill rotWithShape="1">
          <a:blip r:embed="rId6">
            <a:alphaModFix/>
          </a:blip>
          <a:srcRect b="0" l="0" r="0" t="0"/>
          <a:stretch/>
        </p:blipFill>
        <p:spPr>
          <a:xfrm>
            <a:off x="160857" y="823167"/>
            <a:ext cx="4227666" cy="2377441"/>
          </a:xfrm>
          <a:prstGeom prst="rect">
            <a:avLst/>
          </a:prstGeom>
          <a:noFill/>
          <a:ln>
            <a:noFill/>
          </a:ln>
        </p:spPr>
      </p:pic>
      <p:pic>
        <p:nvPicPr>
          <p:cNvPr descr="Augmented Reality Indoor Navigation Templates | ViewAR" id="341" name="Google Shape;341;g2f162f67e89_1_168"/>
          <p:cNvPicPr preferRelativeResize="0"/>
          <p:nvPr/>
        </p:nvPicPr>
        <p:blipFill rotWithShape="1">
          <a:blip r:embed="rId7">
            <a:alphaModFix/>
          </a:blip>
          <a:srcRect b="0" l="0" r="7089" t="0"/>
          <a:stretch/>
        </p:blipFill>
        <p:spPr>
          <a:xfrm>
            <a:off x="8094918" y="859259"/>
            <a:ext cx="3936225" cy="2377440"/>
          </a:xfrm>
          <a:prstGeom prst="rect">
            <a:avLst/>
          </a:prstGeom>
          <a:noFill/>
          <a:ln>
            <a:noFill/>
          </a:ln>
        </p:spPr>
      </p:pic>
      <p:sp>
        <p:nvSpPr>
          <p:cNvPr id="342" name="Google Shape;342;g2f162f67e89_1_168"/>
          <p:cNvSpPr txBox="1"/>
          <p:nvPr/>
        </p:nvSpPr>
        <p:spPr>
          <a:xfrm>
            <a:off x="8763000" y="6229108"/>
            <a:ext cx="2743200" cy="644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b="1" i="0" lang="en-US" sz="2000" u="none" cap="none" strike="noStrike">
                <a:solidFill>
                  <a:schemeClr val="lt1"/>
                </a:solidFill>
                <a:latin typeface="Arial"/>
                <a:ea typeface="Arial"/>
                <a:cs typeface="Arial"/>
                <a:sym typeface="Arial"/>
              </a:rPr>
              <a:t>‹#›</a:t>
            </a:fld>
            <a:endParaRPr b="1" i="0" sz="2000" u="none" cap="none" strike="noStrike">
              <a:solidFill>
                <a:schemeClr val="lt1"/>
              </a:solidFill>
              <a:latin typeface="Arial"/>
              <a:ea typeface="Arial"/>
              <a:cs typeface="Arial"/>
              <a:sym typeface="Arial"/>
            </a:endParaRPr>
          </a:p>
        </p:txBody>
      </p:sp>
      <p:sp>
        <p:nvSpPr>
          <p:cNvPr id="343" name="Google Shape;343;g2f162f67e89_1_168"/>
          <p:cNvSpPr txBox="1"/>
          <p:nvPr/>
        </p:nvSpPr>
        <p:spPr>
          <a:xfrm>
            <a:off x="411475" y="3703650"/>
            <a:ext cx="6765300" cy="25329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15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Кеңістікті картаға түсіру</a:t>
            </a:r>
            <a:r>
              <a:rPr b="0" i="0" lang="en-US" sz="1800" u="none" cap="none" strike="noStrike">
                <a:solidFill>
                  <a:schemeClr val="dk1"/>
                </a:solidFill>
                <a:latin typeface="Roboto"/>
                <a:ea typeface="Roboto"/>
                <a:cs typeface="Roboto"/>
                <a:sym typeface="Roboto"/>
              </a:rPr>
              <a:t> (SLAM)</a:t>
            </a:r>
            <a:endParaRPr b="0" i="0" sz="1800" u="none" cap="none" strike="noStrike">
              <a:solidFill>
                <a:schemeClr val="dk1"/>
              </a:solidFill>
              <a:latin typeface="Roboto"/>
              <a:ea typeface="Roboto"/>
              <a:cs typeface="Roboto"/>
              <a:sym typeface="Roboto"/>
            </a:endParaRPr>
          </a:p>
          <a:p>
            <a:pPr indent="-342900" lvl="0" marL="457200" marR="0" rtl="0" algn="just">
              <a:lnSpc>
                <a:spcPct val="115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Қоршаған ортадағы нысандар мен әрекеттерді тану үшін пайдаланылған киілетін камералар, көзқарас трекерлері және түйіндеме алгоритмдері.</a:t>
            </a:r>
            <a:endParaRPr sz="1800">
              <a:solidFill>
                <a:schemeClr val="dk1"/>
              </a:solidFill>
              <a:latin typeface="Roboto"/>
              <a:ea typeface="Roboto"/>
              <a:cs typeface="Roboto"/>
              <a:sym typeface="Roboto"/>
            </a:endParaRPr>
          </a:p>
          <a:p>
            <a:pPr indent="-342900" lvl="0" marL="457200" marR="0" rtl="0" algn="just">
              <a:lnSpc>
                <a:spcPct val="115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Жекелендірілген навигация және жол табудың көмекші жүйелері</a:t>
            </a:r>
            <a:endParaRPr sz="1800">
              <a:solidFill>
                <a:schemeClr val="dk1"/>
              </a:solidFill>
              <a:latin typeface="Roboto"/>
              <a:ea typeface="Roboto"/>
              <a:cs typeface="Roboto"/>
              <a:sym typeface="Roboto"/>
            </a:endParaRPr>
          </a:p>
          <a:p>
            <a:pPr indent="-342900" lvl="0" marL="457200" marR="0" rtl="0" algn="just">
              <a:lnSpc>
                <a:spcPct val="115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Адамға ұқсас виртуалды көмекші жүйелер</a:t>
            </a:r>
            <a:endParaRPr sz="1800">
              <a:solidFill>
                <a:schemeClr val="dk1"/>
              </a:solidFill>
              <a:latin typeface="Roboto"/>
              <a:ea typeface="Roboto"/>
              <a:cs typeface="Roboto"/>
              <a:sym typeface="Roboto"/>
            </a:endParaRPr>
          </a:p>
          <a:p>
            <a:pPr indent="0" lvl="0" marL="0" marR="0" rtl="0" algn="just">
              <a:lnSpc>
                <a:spcPct val="115000"/>
              </a:lnSpc>
              <a:spcBef>
                <a:spcPts val="0"/>
              </a:spcBef>
              <a:spcAft>
                <a:spcPts val="0"/>
              </a:spcAft>
              <a:buNone/>
            </a:pPr>
            <a:r>
              <a:t/>
            </a:r>
            <a:endParaRPr sz="1800">
              <a:solidFill>
                <a:schemeClr val="dk1"/>
              </a:solidFill>
              <a:latin typeface="Roboto"/>
              <a:ea typeface="Roboto"/>
              <a:cs typeface="Roboto"/>
              <a:sym typeface="Roboto"/>
            </a:endParaRPr>
          </a:p>
          <a:p>
            <a:pPr indent="0" lvl="0" marL="4572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400"/>
              </a:spcBef>
              <a:spcAft>
                <a:spcPts val="400"/>
              </a:spcAft>
              <a:buClr>
                <a:srgbClr val="000000"/>
              </a:buClr>
              <a:buSzPts val="1400"/>
              <a:buFont typeface="Arial"/>
              <a:buNone/>
            </a:pPr>
            <a:r>
              <a:t/>
            </a:r>
            <a:endParaRPr b="0" i="0" sz="1800" u="none" cap="none" strike="noStrike">
              <a:solidFill>
                <a:srgbClr val="000000"/>
              </a:solidFill>
              <a:latin typeface="Calibri"/>
              <a:ea typeface="Calibri"/>
              <a:cs typeface="Calibri"/>
              <a:sym typeface="Calibri"/>
            </a:endParaRPr>
          </a:p>
        </p:txBody>
      </p:sp>
      <p:sp>
        <p:nvSpPr>
          <p:cNvPr id="344" name="Google Shape;344;g2f162f67e89_1_168"/>
          <p:cNvSpPr txBox="1"/>
          <p:nvPr/>
        </p:nvSpPr>
        <p:spPr>
          <a:xfrm>
            <a:off x="5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AR және AI-дағы технологиялық жетістіктердің мысалдары</a:t>
            </a:r>
            <a:endParaRPr b="1" i="0" sz="2400" u="none" cap="none" strike="noStrike">
              <a:solidFill>
                <a:srgbClr val="31538F"/>
              </a:solidFill>
              <a:latin typeface="Roboto"/>
              <a:ea typeface="Roboto"/>
              <a:cs typeface="Roboto"/>
              <a:sym typeface="Roboto"/>
            </a:endParaRPr>
          </a:p>
        </p:txBody>
      </p:sp>
      <p:pic>
        <p:nvPicPr>
          <p:cNvPr id="345" name="Google Shape;345;g2f162f67e89_1_168"/>
          <p:cNvPicPr preferRelativeResize="0"/>
          <p:nvPr/>
        </p:nvPicPr>
        <p:blipFill rotWithShape="1">
          <a:blip r:embed="rId8">
            <a:alphaModFix/>
          </a:blip>
          <a:srcRect b="0" l="0" r="0" t="0"/>
          <a:stretch/>
        </p:blipFill>
        <p:spPr>
          <a:xfrm>
            <a:off x="7570600" y="3703650"/>
            <a:ext cx="4621400" cy="3135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g2f162f68eb9_0_0"/>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351" name="Google Shape;351;g2f162f68eb9_0_0"/>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pic>
        <p:nvPicPr>
          <p:cNvPr id="352" name="Google Shape;352;g2f162f68eb9_0_0"/>
          <p:cNvPicPr preferRelativeResize="0"/>
          <p:nvPr/>
        </p:nvPicPr>
        <p:blipFill rotWithShape="1">
          <a:blip r:embed="rId5">
            <a:alphaModFix/>
          </a:blip>
          <a:srcRect b="0" l="0" r="0" t="0"/>
          <a:stretch/>
        </p:blipFill>
        <p:spPr>
          <a:xfrm>
            <a:off x="2340405" y="1033315"/>
            <a:ext cx="7511191" cy="3679234"/>
          </a:xfrm>
          <a:prstGeom prst="rect">
            <a:avLst/>
          </a:prstGeom>
          <a:noFill/>
          <a:ln>
            <a:noFill/>
          </a:ln>
        </p:spPr>
      </p:pic>
      <p:sp>
        <p:nvSpPr>
          <p:cNvPr id="353" name="Google Shape;353;g2f162f68eb9_0_0"/>
          <p:cNvSpPr txBox="1"/>
          <p:nvPr/>
        </p:nvSpPr>
        <p:spPr>
          <a:xfrm>
            <a:off x="1610701" y="5533475"/>
            <a:ext cx="10271100" cy="841500"/>
          </a:xfrm>
          <a:prstGeom prst="rect">
            <a:avLst/>
          </a:prstGeom>
          <a:noFill/>
          <a:ln>
            <a:noFill/>
          </a:ln>
        </p:spPr>
        <p:txBody>
          <a:bodyPr anchorCtr="0" anchor="t" bIns="91425" lIns="91425" spcFirstLastPara="1" rIns="91425" wrap="square" tIns="91425">
            <a:noAutofit/>
          </a:bodyPr>
          <a:lstStyle/>
          <a:p>
            <a:pPr indent="0" lvl="0" marL="14605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(c) </a:t>
            </a:r>
            <a:r>
              <a:rPr lang="en-US" sz="1800">
                <a:latin typeface="Roboto"/>
                <a:ea typeface="Roboto"/>
                <a:cs typeface="Roboto"/>
                <a:sym typeface="Roboto"/>
              </a:rPr>
              <a:t>Роботтың 3D CAD үлгісімен AR-да виртуалды жоспарлау және кулонды үйрету</a:t>
            </a:r>
            <a:r>
              <a:rPr b="0" i="0" lang="en-US" sz="1800" u="none" cap="none" strike="noStrike">
                <a:solidFill>
                  <a:srgbClr val="000000"/>
                </a:solidFill>
                <a:latin typeface="Roboto"/>
                <a:ea typeface="Roboto"/>
                <a:cs typeface="Roboto"/>
                <a:sym typeface="Roboto"/>
              </a:rPr>
              <a:t> [2] </a:t>
            </a:r>
            <a:endParaRPr b="0" i="0" sz="1800" u="none" cap="none" strike="noStrike">
              <a:solidFill>
                <a:srgbClr val="000000"/>
              </a:solidFill>
              <a:latin typeface="Roboto"/>
              <a:ea typeface="Roboto"/>
              <a:cs typeface="Roboto"/>
              <a:sym typeface="Roboto"/>
            </a:endParaRPr>
          </a:p>
          <a:p>
            <a:pPr indent="0" lvl="0" marL="1460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1460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354" name="Google Shape;354;g2f162f68eb9_0_0"/>
          <p:cNvSpPr txBox="1"/>
          <p:nvPr/>
        </p:nvSpPr>
        <p:spPr>
          <a:xfrm>
            <a:off x="540741" y="4808910"/>
            <a:ext cx="6033300" cy="516000"/>
          </a:xfrm>
          <a:prstGeom prst="rect">
            <a:avLst/>
          </a:prstGeom>
          <a:noFill/>
          <a:ln>
            <a:noFill/>
          </a:ln>
        </p:spPr>
        <p:txBody>
          <a:bodyPr anchorCtr="0" anchor="t" bIns="91425" lIns="91425" spcFirstLastPara="1" rIns="91425" wrap="square" tIns="91425">
            <a:noAutofit/>
          </a:bodyPr>
          <a:lstStyle/>
          <a:p>
            <a:pPr indent="-285750" lvl="0" marL="4318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(a) </a:t>
            </a:r>
            <a:r>
              <a:rPr lang="en-US" sz="1800">
                <a:latin typeface="Roboto"/>
                <a:ea typeface="Roboto"/>
                <a:cs typeface="Roboto"/>
                <a:sym typeface="Roboto"/>
              </a:rPr>
              <a:t>Техникалық қызмет көрсету роботының AR негізіндегі телеоперациясы</a:t>
            </a:r>
            <a:r>
              <a:rPr b="0" i="0" lang="en-US" sz="1800" u="none" cap="none" strike="noStrike">
                <a:solidFill>
                  <a:srgbClr val="000000"/>
                </a:solidFill>
                <a:latin typeface="Roboto"/>
                <a:ea typeface="Roboto"/>
                <a:cs typeface="Roboto"/>
                <a:sym typeface="Roboto"/>
              </a:rPr>
              <a:t> [1]</a:t>
            </a:r>
            <a:endParaRPr b="0" i="0" sz="1800" u="none" cap="none" strike="noStrike">
              <a:solidFill>
                <a:srgbClr val="000000"/>
              </a:solidFill>
              <a:latin typeface="Roboto"/>
              <a:ea typeface="Roboto"/>
              <a:cs typeface="Roboto"/>
              <a:sym typeface="Roboto"/>
            </a:endParaRPr>
          </a:p>
        </p:txBody>
      </p:sp>
      <p:sp>
        <p:nvSpPr>
          <p:cNvPr id="355" name="Google Shape;355;g2f162f68eb9_0_0"/>
          <p:cNvSpPr txBox="1"/>
          <p:nvPr/>
        </p:nvSpPr>
        <p:spPr>
          <a:xfrm>
            <a:off x="6096000" y="4796066"/>
            <a:ext cx="6033300" cy="737400"/>
          </a:xfrm>
          <a:prstGeom prst="rect">
            <a:avLst/>
          </a:prstGeom>
          <a:noFill/>
          <a:ln>
            <a:noFill/>
          </a:ln>
        </p:spPr>
        <p:txBody>
          <a:bodyPr anchorCtr="0" anchor="t" bIns="91425" lIns="91425" spcFirstLastPara="1" rIns="91425" wrap="square" tIns="91425">
            <a:noAutofit/>
          </a:bodyPr>
          <a:lstStyle/>
          <a:p>
            <a:pPr indent="-285750" lvl="0" marL="4318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(b) </a:t>
            </a:r>
            <a:r>
              <a:rPr lang="en-US" sz="1800">
                <a:latin typeface="Roboto"/>
                <a:ea typeface="Roboto"/>
                <a:cs typeface="Roboto"/>
                <a:sym typeface="Roboto"/>
              </a:rPr>
              <a:t>Компьютер экранындағы AR негізіндегі көрнекі кері байланыс</a:t>
            </a:r>
            <a:endParaRPr sz="1800">
              <a:latin typeface="Roboto"/>
              <a:ea typeface="Roboto"/>
              <a:cs typeface="Roboto"/>
              <a:sym typeface="Roboto"/>
            </a:endParaRPr>
          </a:p>
          <a:p>
            <a:pPr indent="-285750" lvl="0" marL="4318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p:txBody>
      </p:sp>
      <p:sp>
        <p:nvSpPr>
          <p:cNvPr id="356" name="Google Shape;356;g2f162f68eb9_0_0"/>
          <p:cNvSpPr txBox="1"/>
          <p:nvPr/>
        </p:nvSpPr>
        <p:spPr>
          <a:xfrm>
            <a:off x="1784506" y="6099316"/>
            <a:ext cx="90891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400" u="none" cap="none" strike="noStrike">
                <a:solidFill>
                  <a:schemeClr val="lt1"/>
                </a:solidFill>
                <a:latin typeface="Roboto"/>
                <a:ea typeface="Roboto"/>
                <a:cs typeface="Roboto"/>
                <a:sym typeface="Roboto"/>
              </a:rPr>
              <a:t>[1] Yew, A. et al. (2017). Immersive augmented reality environment for the teleoperation of maintenance robots. </a:t>
            </a:r>
            <a:endParaRPr b="0" i="0" sz="14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500"/>
              <a:buFont typeface="Arial"/>
              <a:buNone/>
            </a:pPr>
            <a:r>
              <a:rPr b="0" i="0" lang="en-US" sz="1400" u="none" cap="none" strike="noStrike">
                <a:solidFill>
                  <a:schemeClr val="lt1"/>
                </a:solidFill>
                <a:latin typeface="Roboto"/>
                <a:ea typeface="Roboto"/>
                <a:cs typeface="Roboto"/>
                <a:sym typeface="Roboto"/>
              </a:rPr>
              <a:t>[2] Pai, Y. et al. (2016). Virtual planning, control, and machining for a modular-based automated factory operation in an augmented reality environment. Scientific reports, 6(1), 27380.</a:t>
            </a:r>
            <a:endParaRPr b="0" i="0" sz="1400" u="none" cap="none" strike="noStrike">
              <a:solidFill>
                <a:srgbClr val="000000"/>
              </a:solidFill>
              <a:latin typeface="Roboto"/>
              <a:ea typeface="Roboto"/>
              <a:cs typeface="Roboto"/>
              <a:sym typeface="Roboto"/>
            </a:endParaRPr>
          </a:p>
        </p:txBody>
      </p:sp>
      <p:sp>
        <p:nvSpPr>
          <p:cNvPr id="357" name="Google Shape;357;g2f162f68eb9_0_0"/>
          <p:cNvSpPr txBox="1"/>
          <p:nvPr/>
        </p:nvSpPr>
        <p:spPr>
          <a:xfrm>
            <a:off x="15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Телеоперация және робот қозғалысын жоспарлаудағы AR</a:t>
            </a:r>
            <a:endParaRPr b="1" sz="2400">
              <a:solidFill>
                <a:srgbClr val="31538F"/>
              </a:solidFill>
              <a:latin typeface="Roboto"/>
              <a:ea typeface="Roboto"/>
              <a:cs typeface="Roboto"/>
              <a:sym typeface="Roboto"/>
            </a:endParaRPr>
          </a:p>
        </p:txBody>
      </p:sp>
      <p:sp>
        <p:nvSpPr>
          <p:cNvPr id="358" name="Google Shape;358;g2f162f68eb9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2f162f67e89_1_184"/>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sp>
        <p:nvSpPr>
          <p:cNvPr id="364" name="Google Shape;364;g2f162f67e89_1_1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65" name="Google Shape;365;g2f162f67e89_1_184"/>
          <p:cNvSpPr txBox="1"/>
          <p:nvPr/>
        </p:nvSpPr>
        <p:spPr>
          <a:xfrm>
            <a:off x="5417675" y="6340200"/>
            <a:ext cx="5580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https://sphere.tech/resources/news-media/ai-xr-impact-education/</a:t>
            </a:r>
            <a:endParaRPr b="0" i="0" sz="1400" u="none" cap="none" strike="noStrike">
              <a:solidFill>
                <a:schemeClr val="lt1"/>
              </a:solidFill>
              <a:latin typeface="Roboto"/>
              <a:ea typeface="Roboto"/>
              <a:cs typeface="Roboto"/>
              <a:sym typeface="Roboto"/>
            </a:endParaRPr>
          </a:p>
        </p:txBody>
      </p:sp>
      <p:sp>
        <p:nvSpPr>
          <p:cNvPr id="366" name="Google Shape;366;g2f162f67e89_1_184"/>
          <p:cNvSpPr txBox="1"/>
          <p:nvPr/>
        </p:nvSpPr>
        <p:spPr>
          <a:xfrm>
            <a:off x="5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AI XR-ге жаңа мүмкіндіктер әкеледі</a:t>
            </a:r>
            <a:endParaRPr b="1" sz="2400">
              <a:solidFill>
                <a:srgbClr val="31538F"/>
              </a:solidFill>
              <a:latin typeface="Roboto"/>
              <a:ea typeface="Roboto"/>
              <a:cs typeface="Roboto"/>
              <a:sym typeface="Roboto"/>
            </a:endParaRPr>
          </a:p>
        </p:txBody>
      </p:sp>
      <p:pic>
        <p:nvPicPr>
          <p:cNvPr id="367" name="Google Shape;367;g2f162f67e89_1_184"/>
          <p:cNvPicPr preferRelativeResize="0"/>
          <p:nvPr/>
        </p:nvPicPr>
        <p:blipFill rotWithShape="1">
          <a:blip r:embed="rId4">
            <a:alphaModFix/>
          </a:blip>
          <a:srcRect b="0" l="0" r="0" t="0"/>
          <a:stretch/>
        </p:blipFill>
        <p:spPr>
          <a:xfrm>
            <a:off x="38" y="4252850"/>
            <a:ext cx="4704474" cy="2587525"/>
          </a:xfrm>
          <a:prstGeom prst="rect">
            <a:avLst/>
          </a:prstGeom>
          <a:noFill/>
          <a:ln>
            <a:noFill/>
          </a:ln>
        </p:spPr>
      </p:pic>
      <p:sp>
        <p:nvSpPr>
          <p:cNvPr id="368" name="Google Shape;368;g2f162f67e89_1_184"/>
          <p:cNvSpPr txBox="1"/>
          <p:nvPr/>
        </p:nvSpPr>
        <p:spPr>
          <a:xfrm>
            <a:off x="160850" y="738250"/>
            <a:ext cx="11620200" cy="19206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15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Machine Learning:                     </a:t>
            </a:r>
            <a:r>
              <a:rPr lang="en-US" sz="1800">
                <a:solidFill>
                  <a:schemeClr val="dk1"/>
                </a:solidFill>
                <a:latin typeface="Roboto"/>
                <a:ea typeface="Roboto"/>
                <a:cs typeface="Roboto"/>
                <a:sym typeface="Roboto"/>
              </a:rPr>
              <a:t>Деректерден үйренетін және болжам немесе деректер негізінде шешім            қабылдайтын алгоритмдер</a:t>
            </a:r>
            <a:r>
              <a:rPr b="0" i="0" lang="en-US" sz="1800" u="none" cap="none" strike="noStrike">
                <a:solidFill>
                  <a:schemeClr val="dk1"/>
                </a:solidFill>
                <a:latin typeface="Roboto"/>
                <a:ea typeface="Roboto"/>
                <a:cs typeface="Roboto"/>
                <a:sym typeface="Roboto"/>
              </a:rPr>
              <a:t>.</a:t>
            </a:r>
            <a:endParaRPr b="0" i="0" sz="1800" u="none" cap="none" strike="noStrike">
              <a:solidFill>
                <a:schemeClr val="dk1"/>
              </a:solidFill>
              <a:latin typeface="Roboto"/>
              <a:ea typeface="Roboto"/>
              <a:cs typeface="Roboto"/>
              <a:sym typeface="Roboto"/>
            </a:endParaRPr>
          </a:p>
          <a:p>
            <a:pPr indent="-342900" lvl="0" marL="457200" marR="0" rtl="0" algn="just">
              <a:lnSpc>
                <a:spcPct val="115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Natural Language Processing:              </a:t>
            </a:r>
            <a:r>
              <a:rPr lang="en-US" sz="1800">
                <a:solidFill>
                  <a:schemeClr val="dk1"/>
                </a:solidFill>
                <a:latin typeface="Roboto"/>
                <a:ea typeface="Roboto"/>
                <a:cs typeface="Roboto"/>
                <a:sym typeface="Roboto"/>
              </a:rPr>
              <a:t>Адам тілін түсінетін, түсіндіретін және жасайтын AI жүйелері.</a:t>
            </a:r>
            <a:endParaRPr b="0" i="0" sz="1800" u="none" cap="none" strike="noStrike">
              <a:solidFill>
                <a:schemeClr val="dk1"/>
              </a:solidFill>
              <a:latin typeface="Roboto"/>
              <a:ea typeface="Roboto"/>
              <a:cs typeface="Roboto"/>
              <a:sym typeface="Roboto"/>
            </a:endParaRPr>
          </a:p>
          <a:p>
            <a:pPr indent="-342900" lvl="0" marL="457200" marR="0" rtl="0" algn="just">
              <a:lnSpc>
                <a:spcPct val="115000"/>
              </a:lnSpc>
              <a:spcBef>
                <a:spcPts val="0"/>
              </a:spcBef>
              <a:spcAft>
                <a:spcPts val="0"/>
              </a:spcAft>
              <a:buClr>
                <a:schemeClr val="dk1"/>
              </a:buClr>
              <a:buSzPts val="1800"/>
              <a:buFont typeface="Roboto"/>
              <a:buChar char="●"/>
            </a:pPr>
            <a:r>
              <a:rPr b="0" i="0" lang="en-US" sz="1800" u="none" cap="none" strike="noStrike">
                <a:solidFill>
                  <a:schemeClr val="dk1"/>
                </a:solidFill>
                <a:latin typeface="Roboto"/>
                <a:ea typeface="Roboto"/>
                <a:cs typeface="Roboto"/>
                <a:sym typeface="Roboto"/>
              </a:rPr>
              <a:t>Computer Vision:                        </a:t>
            </a:r>
            <a:r>
              <a:rPr lang="en-US" sz="1800">
                <a:solidFill>
                  <a:schemeClr val="dk1"/>
                </a:solidFill>
                <a:latin typeface="Roboto"/>
                <a:ea typeface="Roboto"/>
                <a:cs typeface="Roboto"/>
                <a:sym typeface="Roboto"/>
              </a:rPr>
              <a:t>AI әлемнен көрнекі ақпаратты түсіндіру және түсіну мүмкіндігі</a:t>
            </a:r>
            <a:r>
              <a:rPr b="0" i="0" lang="en-US" sz="1800" u="none" cap="none" strike="noStrike">
                <a:solidFill>
                  <a:schemeClr val="dk1"/>
                </a:solidFill>
                <a:latin typeface="Roboto"/>
                <a:ea typeface="Roboto"/>
                <a:cs typeface="Roboto"/>
                <a:sym typeface="Roboto"/>
              </a:rPr>
              <a:t>.</a:t>
            </a:r>
            <a:endParaRPr b="0" i="0" sz="1800" u="none" cap="none" strike="noStrike">
              <a:solidFill>
                <a:schemeClr val="dk1"/>
              </a:solidFill>
              <a:latin typeface="Roboto"/>
              <a:ea typeface="Roboto"/>
              <a:cs typeface="Roboto"/>
              <a:sym typeface="Roboto"/>
            </a:endParaRPr>
          </a:p>
        </p:txBody>
      </p:sp>
      <p:sp>
        <p:nvSpPr>
          <p:cNvPr id="369" name="Google Shape;369;g2f162f67e89_1_184"/>
          <p:cNvSpPr txBox="1"/>
          <p:nvPr/>
        </p:nvSpPr>
        <p:spPr>
          <a:xfrm>
            <a:off x="269125" y="2209850"/>
            <a:ext cx="4596300" cy="2242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rPr lang="en-US" sz="1800">
                <a:solidFill>
                  <a:schemeClr val="dk1"/>
                </a:solidFill>
                <a:latin typeface="Roboto"/>
                <a:ea typeface="Roboto"/>
                <a:cs typeface="Roboto"/>
                <a:sym typeface="Roboto"/>
              </a:rPr>
              <a:t>Жасанды интеллект пен XR бірлестігі тек технологиялық прогресс емес - Бұл біздің ақпаратты қалай қабылдайтынымыз бен өзара әрекеттесетініміздегі парадигманың өзгеруі.</a:t>
            </a:r>
            <a:endParaRPr b="0" i="0" sz="1800" u="none" cap="none" strike="noStrike">
              <a:solidFill>
                <a:srgbClr val="000000"/>
              </a:solidFill>
              <a:latin typeface="Calibri"/>
              <a:ea typeface="Calibri"/>
              <a:cs typeface="Calibri"/>
              <a:sym typeface="Calibri"/>
            </a:endParaRPr>
          </a:p>
        </p:txBody>
      </p:sp>
      <p:sp>
        <p:nvSpPr>
          <p:cNvPr id="370" name="Google Shape;370;g2f162f67e89_1_184"/>
          <p:cNvSpPr/>
          <p:nvPr/>
        </p:nvSpPr>
        <p:spPr>
          <a:xfrm>
            <a:off x="2842350" y="904550"/>
            <a:ext cx="536700" cy="148800"/>
          </a:xfrm>
          <a:prstGeom prst="rightArrow">
            <a:avLst>
              <a:gd fmla="val 50000" name="adj1"/>
              <a:gd fmla="val 50000" name="adj2"/>
            </a:avLst>
          </a:prstGeom>
          <a:solidFill>
            <a:srgbClr val="2F549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F5496"/>
              </a:solidFill>
              <a:latin typeface="Calibri"/>
              <a:ea typeface="Calibri"/>
              <a:cs typeface="Calibri"/>
              <a:sym typeface="Calibri"/>
            </a:endParaRPr>
          </a:p>
        </p:txBody>
      </p:sp>
      <p:sp>
        <p:nvSpPr>
          <p:cNvPr id="371" name="Google Shape;371;g2f162f67e89_1_184"/>
          <p:cNvSpPr/>
          <p:nvPr/>
        </p:nvSpPr>
        <p:spPr>
          <a:xfrm>
            <a:off x="3864400" y="1527100"/>
            <a:ext cx="536700" cy="148800"/>
          </a:xfrm>
          <a:prstGeom prst="rightArrow">
            <a:avLst>
              <a:gd fmla="val 50000" name="adj1"/>
              <a:gd fmla="val 50000" name="adj2"/>
            </a:avLst>
          </a:prstGeom>
          <a:solidFill>
            <a:srgbClr val="2F549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F5496"/>
              </a:solidFill>
              <a:latin typeface="Calibri"/>
              <a:ea typeface="Calibri"/>
              <a:cs typeface="Calibri"/>
              <a:sym typeface="Calibri"/>
            </a:endParaRPr>
          </a:p>
        </p:txBody>
      </p:sp>
      <p:sp>
        <p:nvSpPr>
          <p:cNvPr id="372" name="Google Shape;372;g2f162f67e89_1_184"/>
          <p:cNvSpPr/>
          <p:nvPr/>
        </p:nvSpPr>
        <p:spPr>
          <a:xfrm>
            <a:off x="2842350" y="1861688"/>
            <a:ext cx="536700" cy="148800"/>
          </a:xfrm>
          <a:prstGeom prst="rightArrow">
            <a:avLst>
              <a:gd fmla="val 50000" name="adj1"/>
              <a:gd fmla="val 50000" name="adj2"/>
            </a:avLst>
          </a:prstGeom>
          <a:solidFill>
            <a:srgbClr val="2F549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F5496"/>
              </a:solidFill>
              <a:latin typeface="Calibri"/>
              <a:ea typeface="Calibri"/>
              <a:cs typeface="Calibri"/>
              <a:sym typeface="Calibri"/>
            </a:endParaRPr>
          </a:p>
        </p:txBody>
      </p:sp>
      <p:pic>
        <p:nvPicPr>
          <p:cNvPr id="373" name="Google Shape;373;g2f162f67e89_1_184"/>
          <p:cNvPicPr preferRelativeResize="0"/>
          <p:nvPr/>
        </p:nvPicPr>
        <p:blipFill rotWithShape="1">
          <a:blip r:embed="rId5">
            <a:alphaModFix/>
          </a:blip>
          <a:srcRect b="0" l="0" r="0" t="0"/>
          <a:stretch/>
        </p:blipFill>
        <p:spPr>
          <a:xfrm>
            <a:off x="4998450" y="2533425"/>
            <a:ext cx="7193550" cy="359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g2f181a3c352_0_202"/>
          <p:cNvPicPr preferRelativeResize="0"/>
          <p:nvPr/>
        </p:nvPicPr>
        <p:blipFill rotWithShape="1">
          <a:blip r:embed="rId3">
            <a:alphaModFix/>
          </a:blip>
          <a:srcRect b="0" l="0" r="0" t="0"/>
          <a:stretch/>
        </p:blipFill>
        <p:spPr>
          <a:xfrm>
            <a:off x="0" y="6130213"/>
            <a:ext cx="12192000" cy="727787"/>
          </a:xfrm>
          <a:prstGeom prst="rect">
            <a:avLst/>
          </a:prstGeom>
          <a:noFill/>
          <a:ln>
            <a:noFill/>
          </a:ln>
        </p:spPr>
      </p:pic>
      <p:pic>
        <p:nvPicPr>
          <p:cNvPr id="379" name="Google Shape;379;g2f181a3c352_0_202"/>
          <p:cNvPicPr preferRelativeResize="0"/>
          <p:nvPr/>
        </p:nvPicPr>
        <p:blipFill rotWithShape="1">
          <a:blip r:embed="rId4">
            <a:alphaModFix/>
          </a:blip>
          <a:srcRect b="0" l="0" r="0" t="0"/>
          <a:stretch/>
        </p:blipFill>
        <p:spPr>
          <a:xfrm>
            <a:off x="160858" y="6229107"/>
            <a:ext cx="1462797" cy="529999"/>
          </a:xfrm>
          <a:prstGeom prst="rect">
            <a:avLst/>
          </a:prstGeom>
          <a:noFill/>
          <a:ln>
            <a:noFill/>
          </a:ln>
        </p:spPr>
      </p:pic>
      <p:sp>
        <p:nvSpPr>
          <p:cNvPr id="380" name="Google Shape;380;g2f181a3c352_0_202"/>
          <p:cNvSpPr txBox="1"/>
          <p:nvPr/>
        </p:nvSpPr>
        <p:spPr>
          <a:xfrm>
            <a:off x="424167" y="1580533"/>
            <a:ext cx="1219200" cy="487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Camera</a:t>
            </a:r>
            <a:endParaRPr b="1" i="0" sz="1333" u="none" cap="none" strike="noStrike">
              <a:solidFill>
                <a:srgbClr val="000000"/>
              </a:solidFill>
              <a:latin typeface="Arial"/>
              <a:ea typeface="Arial"/>
              <a:cs typeface="Arial"/>
              <a:sym typeface="Arial"/>
            </a:endParaRPr>
          </a:p>
        </p:txBody>
      </p:sp>
      <p:sp>
        <p:nvSpPr>
          <p:cNvPr id="381" name="Google Shape;381;g2f181a3c352_0_202"/>
          <p:cNvSpPr txBox="1"/>
          <p:nvPr/>
        </p:nvSpPr>
        <p:spPr>
          <a:xfrm>
            <a:off x="422367" y="3275533"/>
            <a:ext cx="1222800" cy="487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Microphone</a:t>
            </a:r>
            <a:endParaRPr b="1" i="0" sz="1333" u="none" cap="none" strike="noStrike">
              <a:solidFill>
                <a:srgbClr val="000000"/>
              </a:solidFill>
              <a:latin typeface="Arial"/>
              <a:ea typeface="Arial"/>
              <a:cs typeface="Arial"/>
              <a:sym typeface="Arial"/>
            </a:endParaRPr>
          </a:p>
        </p:txBody>
      </p:sp>
      <p:sp>
        <p:nvSpPr>
          <p:cNvPr id="382" name="Google Shape;382;g2f181a3c352_0_202"/>
          <p:cNvSpPr txBox="1"/>
          <p:nvPr/>
        </p:nvSpPr>
        <p:spPr>
          <a:xfrm>
            <a:off x="1327767" y="4915300"/>
            <a:ext cx="1706700" cy="487500"/>
          </a:xfrm>
          <a:prstGeom prst="rect">
            <a:avLst/>
          </a:prstGeom>
          <a:solidFill>
            <a:srgbClr val="FFF2CC"/>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Human User</a:t>
            </a:r>
            <a:endParaRPr b="1" i="0" sz="1333" u="none" cap="none" strike="noStrike">
              <a:solidFill>
                <a:srgbClr val="000000"/>
              </a:solidFill>
              <a:latin typeface="Arial"/>
              <a:ea typeface="Arial"/>
              <a:cs typeface="Arial"/>
              <a:sym typeface="Arial"/>
            </a:endParaRPr>
          </a:p>
        </p:txBody>
      </p:sp>
      <p:cxnSp>
        <p:nvCxnSpPr>
          <p:cNvPr id="383" name="Google Shape;383;g2f181a3c352_0_202"/>
          <p:cNvCxnSpPr>
            <a:stCxn id="382" idx="1"/>
            <a:endCxn id="381" idx="1"/>
          </p:cNvCxnSpPr>
          <p:nvPr/>
        </p:nvCxnSpPr>
        <p:spPr>
          <a:xfrm rot="10800000">
            <a:off x="422367" y="3519250"/>
            <a:ext cx="905400" cy="1639800"/>
          </a:xfrm>
          <a:prstGeom prst="bentConnector3">
            <a:avLst>
              <a:gd fmla="val 135068" name="adj1"/>
            </a:avLst>
          </a:prstGeom>
          <a:noFill/>
          <a:ln cap="flat" cmpd="sng" w="19050">
            <a:solidFill>
              <a:schemeClr val="dk2"/>
            </a:solidFill>
            <a:prstDash val="solid"/>
            <a:round/>
            <a:headEnd len="sm" w="sm" type="none"/>
            <a:tailEnd len="med" w="med" type="triangle"/>
          </a:ln>
        </p:spPr>
      </p:cxnSp>
      <p:sp>
        <p:nvSpPr>
          <p:cNvPr id="384" name="Google Shape;384;g2f181a3c352_0_202"/>
          <p:cNvSpPr txBox="1"/>
          <p:nvPr/>
        </p:nvSpPr>
        <p:spPr>
          <a:xfrm>
            <a:off x="2478367" y="1391800"/>
            <a:ext cx="1293300" cy="853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Face Detection </a:t>
            </a:r>
            <a:r>
              <a:rPr b="1" i="0" lang="en-US" sz="1333" u="none" cap="none" strike="noStrike">
                <a:solidFill>
                  <a:schemeClr val="dk1"/>
                </a:solidFill>
                <a:latin typeface="Arial"/>
                <a:ea typeface="Arial"/>
                <a:cs typeface="Arial"/>
                <a:sym typeface="Arial"/>
              </a:rPr>
              <a:t>(ISSAI)</a:t>
            </a:r>
            <a:endParaRPr b="1" i="0" sz="1333" u="none" cap="none" strike="noStrike">
              <a:solidFill>
                <a:srgbClr val="000000"/>
              </a:solidFill>
              <a:latin typeface="Arial"/>
              <a:ea typeface="Arial"/>
              <a:cs typeface="Arial"/>
              <a:sym typeface="Arial"/>
            </a:endParaRPr>
          </a:p>
        </p:txBody>
      </p:sp>
      <p:sp>
        <p:nvSpPr>
          <p:cNvPr id="385" name="Google Shape;385;g2f181a3c352_0_202"/>
          <p:cNvSpPr txBox="1"/>
          <p:nvPr/>
        </p:nvSpPr>
        <p:spPr>
          <a:xfrm>
            <a:off x="5229267" y="51067"/>
            <a:ext cx="1955100" cy="609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Face Recognition (ISSAI)</a:t>
            </a:r>
            <a:endParaRPr b="1" i="0" sz="1333" u="none" cap="none" strike="noStrike">
              <a:solidFill>
                <a:srgbClr val="000000"/>
              </a:solidFill>
              <a:latin typeface="Arial"/>
              <a:ea typeface="Arial"/>
              <a:cs typeface="Arial"/>
              <a:sym typeface="Arial"/>
            </a:endParaRPr>
          </a:p>
        </p:txBody>
      </p:sp>
      <p:sp>
        <p:nvSpPr>
          <p:cNvPr id="386" name="Google Shape;386;g2f181a3c352_0_202"/>
          <p:cNvSpPr txBox="1"/>
          <p:nvPr/>
        </p:nvSpPr>
        <p:spPr>
          <a:xfrm>
            <a:off x="5229267" y="794300"/>
            <a:ext cx="1955100" cy="609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Age Estimation </a:t>
            </a:r>
            <a:r>
              <a:rPr b="1" i="0" lang="en-US" sz="1333" u="none" cap="none" strike="noStrike">
                <a:solidFill>
                  <a:schemeClr val="dk1"/>
                </a:solidFill>
                <a:latin typeface="Arial"/>
                <a:ea typeface="Arial"/>
                <a:cs typeface="Arial"/>
                <a:sym typeface="Arial"/>
              </a:rPr>
              <a:t>(ISSAI)</a:t>
            </a:r>
            <a:endParaRPr b="1" i="0" sz="1333" u="none" cap="none" strike="noStrike">
              <a:solidFill>
                <a:srgbClr val="000000"/>
              </a:solidFill>
              <a:latin typeface="Arial"/>
              <a:ea typeface="Arial"/>
              <a:cs typeface="Arial"/>
              <a:sym typeface="Arial"/>
            </a:endParaRPr>
          </a:p>
        </p:txBody>
      </p:sp>
      <p:sp>
        <p:nvSpPr>
          <p:cNvPr id="387" name="Google Shape;387;g2f181a3c352_0_202"/>
          <p:cNvSpPr txBox="1"/>
          <p:nvPr/>
        </p:nvSpPr>
        <p:spPr>
          <a:xfrm>
            <a:off x="5233184" y="1513800"/>
            <a:ext cx="1955100" cy="609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Gender Identification </a:t>
            </a:r>
            <a:r>
              <a:rPr b="1" i="0" lang="en-US" sz="1333" u="none" cap="none" strike="noStrike">
                <a:solidFill>
                  <a:schemeClr val="dk1"/>
                </a:solidFill>
                <a:latin typeface="Arial"/>
                <a:ea typeface="Arial"/>
                <a:cs typeface="Arial"/>
                <a:sym typeface="Arial"/>
              </a:rPr>
              <a:t>(ISSAI)</a:t>
            </a:r>
            <a:endParaRPr b="1" i="0" sz="1333" u="none" cap="none" strike="noStrike">
              <a:solidFill>
                <a:srgbClr val="000000"/>
              </a:solidFill>
              <a:latin typeface="Arial"/>
              <a:ea typeface="Arial"/>
              <a:cs typeface="Arial"/>
              <a:sym typeface="Arial"/>
            </a:endParaRPr>
          </a:p>
        </p:txBody>
      </p:sp>
      <p:sp>
        <p:nvSpPr>
          <p:cNvPr id="388" name="Google Shape;388;g2f181a3c352_0_202"/>
          <p:cNvSpPr txBox="1"/>
          <p:nvPr/>
        </p:nvSpPr>
        <p:spPr>
          <a:xfrm>
            <a:off x="5229267" y="2280800"/>
            <a:ext cx="1955100" cy="609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Emotion Recognition </a:t>
            </a:r>
            <a:r>
              <a:rPr b="1" i="0" lang="en-US" sz="1333" u="none" cap="none" strike="noStrike">
                <a:solidFill>
                  <a:schemeClr val="dk1"/>
                </a:solidFill>
                <a:latin typeface="Arial"/>
                <a:ea typeface="Arial"/>
                <a:cs typeface="Arial"/>
                <a:sym typeface="Arial"/>
              </a:rPr>
              <a:t>(ISSAI)</a:t>
            </a:r>
            <a:endParaRPr b="1" i="0" sz="1333" u="none" cap="none" strike="noStrike">
              <a:solidFill>
                <a:srgbClr val="000000"/>
              </a:solidFill>
              <a:latin typeface="Arial"/>
              <a:ea typeface="Arial"/>
              <a:cs typeface="Arial"/>
              <a:sym typeface="Arial"/>
            </a:endParaRPr>
          </a:p>
        </p:txBody>
      </p:sp>
      <p:cxnSp>
        <p:nvCxnSpPr>
          <p:cNvPr id="389" name="Google Shape;389;g2f181a3c352_0_202"/>
          <p:cNvCxnSpPr>
            <a:stCxn id="380" idx="3"/>
            <a:endCxn id="384" idx="1"/>
          </p:cNvCxnSpPr>
          <p:nvPr/>
        </p:nvCxnSpPr>
        <p:spPr>
          <a:xfrm flipH="1" rot="10800000">
            <a:off x="1643367" y="1818583"/>
            <a:ext cx="834900" cy="5700"/>
          </a:xfrm>
          <a:prstGeom prst="straightConnector1">
            <a:avLst/>
          </a:prstGeom>
          <a:noFill/>
          <a:ln cap="flat" cmpd="sng" w="19050">
            <a:solidFill>
              <a:schemeClr val="dk2"/>
            </a:solidFill>
            <a:prstDash val="solid"/>
            <a:round/>
            <a:headEnd len="sm" w="sm" type="none"/>
            <a:tailEnd len="med" w="med" type="triangle"/>
          </a:ln>
        </p:spPr>
      </p:cxnSp>
      <p:cxnSp>
        <p:nvCxnSpPr>
          <p:cNvPr id="390" name="Google Shape;390;g2f181a3c352_0_202"/>
          <p:cNvCxnSpPr>
            <a:stCxn id="384" idx="3"/>
            <a:endCxn id="385" idx="1"/>
          </p:cNvCxnSpPr>
          <p:nvPr/>
        </p:nvCxnSpPr>
        <p:spPr>
          <a:xfrm flipH="1" rot="10800000">
            <a:off x="3771667" y="355750"/>
            <a:ext cx="1457700" cy="1462800"/>
          </a:xfrm>
          <a:prstGeom prst="bentConnector3">
            <a:avLst>
              <a:gd fmla="val 50000" name="adj1"/>
            </a:avLst>
          </a:prstGeom>
          <a:noFill/>
          <a:ln cap="flat" cmpd="sng" w="19050">
            <a:solidFill>
              <a:schemeClr val="dk2"/>
            </a:solidFill>
            <a:prstDash val="solid"/>
            <a:round/>
            <a:headEnd len="sm" w="sm" type="none"/>
            <a:tailEnd len="med" w="med" type="triangle"/>
          </a:ln>
        </p:spPr>
      </p:cxnSp>
      <p:cxnSp>
        <p:nvCxnSpPr>
          <p:cNvPr id="391" name="Google Shape;391;g2f181a3c352_0_202"/>
          <p:cNvCxnSpPr>
            <a:stCxn id="384" idx="3"/>
            <a:endCxn id="386" idx="1"/>
          </p:cNvCxnSpPr>
          <p:nvPr/>
        </p:nvCxnSpPr>
        <p:spPr>
          <a:xfrm flipH="1" rot="10800000">
            <a:off x="3771667" y="1099150"/>
            <a:ext cx="1457700" cy="719400"/>
          </a:xfrm>
          <a:prstGeom prst="bentConnector3">
            <a:avLst>
              <a:gd fmla="val 50000" name="adj1"/>
            </a:avLst>
          </a:prstGeom>
          <a:noFill/>
          <a:ln cap="flat" cmpd="sng" w="19050">
            <a:solidFill>
              <a:schemeClr val="dk2"/>
            </a:solidFill>
            <a:prstDash val="solid"/>
            <a:round/>
            <a:headEnd len="sm" w="sm" type="none"/>
            <a:tailEnd len="med" w="med" type="triangle"/>
          </a:ln>
        </p:spPr>
      </p:cxnSp>
      <p:cxnSp>
        <p:nvCxnSpPr>
          <p:cNvPr id="392" name="Google Shape;392;g2f181a3c352_0_202"/>
          <p:cNvCxnSpPr>
            <a:stCxn id="384" idx="3"/>
            <a:endCxn id="387" idx="1"/>
          </p:cNvCxnSpPr>
          <p:nvPr/>
        </p:nvCxnSpPr>
        <p:spPr>
          <a:xfrm>
            <a:off x="3771667" y="1818550"/>
            <a:ext cx="1461600" cy="600"/>
          </a:xfrm>
          <a:prstGeom prst="bentConnector3">
            <a:avLst>
              <a:gd fmla="val 50001" name="adj1"/>
            </a:avLst>
          </a:prstGeom>
          <a:noFill/>
          <a:ln cap="flat" cmpd="sng" w="19050">
            <a:solidFill>
              <a:schemeClr val="dk2"/>
            </a:solidFill>
            <a:prstDash val="solid"/>
            <a:round/>
            <a:headEnd len="sm" w="sm" type="none"/>
            <a:tailEnd len="med" w="med" type="triangle"/>
          </a:ln>
        </p:spPr>
      </p:cxnSp>
      <p:cxnSp>
        <p:nvCxnSpPr>
          <p:cNvPr id="393" name="Google Shape;393;g2f181a3c352_0_202"/>
          <p:cNvCxnSpPr>
            <a:stCxn id="384" idx="3"/>
            <a:endCxn id="388" idx="1"/>
          </p:cNvCxnSpPr>
          <p:nvPr/>
        </p:nvCxnSpPr>
        <p:spPr>
          <a:xfrm>
            <a:off x="3771667" y="1818550"/>
            <a:ext cx="1457700" cy="767100"/>
          </a:xfrm>
          <a:prstGeom prst="bentConnector3">
            <a:avLst>
              <a:gd fmla="val 50000" name="adj1"/>
            </a:avLst>
          </a:prstGeom>
          <a:noFill/>
          <a:ln cap="flat" cmpd="sng" w="19050">
            <a:solidFill>
              <a:schemeClr val="dk2"/>
            </a:solidFill>
            <a:prstDash val="solid"/>
            <a:round/>
            <a:headEnd len="sm" w="sm" type="none"/>
            <a:tailEnd len="med" w="med" type="triangle"/>
          </a:ln>
        </p:spPr>
      </p:cxnSp>
      <p:sp>
        <p:nvSpPr>
          <p:cNvPr id="394" name="Google Shape;394;g2f181a3c352_0_202"/>
          <p:cNvSpPr txBox="1"/>
          <p:nvPr/>
        </p:nvSpPr>
        <p:spPr>
          <a:xfrm>
            <a:off x="8538833" y="1391800"/>
            <a:ext cx="1706700" cy="853500"/>
          </a:xfrm>
          <a:prstGeom prst="rect">
            <a:avLst/>
          </a:prstGeom>
          <a:solidFill>
            <a:srgbClr val="F4CCCC"/>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ChatGPT (OpenAI)</a:t>
            </a:r>
            <a:endParaRPr b="1" i="0" sz="1333" u="none" cap="none" strike="noStrike">
              <a:solidFill>
                <a:srgbClr val="000000"/>
              </a:solidFill>
              <a:latin typeface="Arial"/>
              <a:ea typeface="Arial"/>
              <a:cs typeface="Arial"/>
              <a:sym typeface="Arial"/>
            </a:endParaRPr>
          </a:p>
        </p:txBody>
      </p:sp>
      <p:sp>
        <p:nvSpPr>
          <p:cNvPr id="395" name="Google Shape;395;g2f181a3c352_0_202"/>
          <p:cNvSpPr txBox="1"/>
          <p:nvPr/>
        </p:nvSpPr>
        <p:spPr>
          <a:xfrm>
            <a:off x="2856967" y="3092533"/>
            <a:ext cx="1560000" cy="853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Kazakh Speech-To-Text (ISSAI)</a:t>
            </a:r>
            <a:endParaRPr b="1" i="0" sz="1333" u="none" cap="none" strike="noStrike">
              <a:solidFill>
                <a:srgbClr val="000000"/>
              </a:solidFill>
              <a:latin typeface="Arial"/>
              <a:ea typeface="Arial"/>
              <a:cs typeface="Arial"/>
              <a:sym typeface="Arial"/>
            </a:endParaRPr>
          </a:p>
        </p:txBody>
      </p:sp>
      <p:cxnSp>
        <p:nvCxnSpPr>
          <p:cNvPr id="396" name="Google Shape;396;g2f181a3c352_0_202"/>
          <p:cNvCxnSpPr>
            <a:stCxn id="385" idx="3"/>
            <a:endCxn id="394" idx="1"/>
          </p:cNvCxnSpPr>
          <p:nvPr/>
        </p:nvCxnSpPr>
        <p:spPr>
          <a:xfrm>
            <a:off x="7184367" y="355867"/>
            <a:ext cx="1354500" cy="1462800"/>
          </a:xfrm>
          <a:prstGeom prst="bentConnector3">
            <a:avLst>
              <a:gd fmla="val 49995" name="adj1"/>
            </a:avLst>
          </a:prstGeom>
          <a:noFill/>
          <a:ln cap="flat" cmpd="sng" w="19050">
            <a:solidFill>
              <a:schemeClr val="dk2"/>
            </a:solidFill>
            <a:prstDash val="solid"/>
            <a:round/>
            <a:headEnd len="sm" w="sm" type="none"/>
            <a:tailEnd len="med" w="med" type="triangle"/>
          </a:ln>
        </p:spPr>
      </p:cxnSp>
      <p:cxnSp>
        <p:nvCxnSpPr>
          <p:cNvPr id="397" name="Google Shape;397;g2f181a3c352_0_202"/>
          <p:cNvCxnSpPr>
            <a:stCxn id="386" idx="3"/>
            <a:endCxn id="394" idx="1"/>
          </p:cNvCxnSpPr>
          <p:nvPr/>
        </p:nvCxnSpPr>
        <p:spPr>
          <a:xfrm>
            <a:off x="7184367" y="1099100"/>
            <a:ext cx="1354500" cy="719400"/>
          </a:xfrm>
          <a:prstGeom prst="bentConnector3">
            <a:avLst>
              <a:gd fmla="val 49995" name="adj1"/>
            </a:avLst>
          </a:prstGeom>
          <a:noFill/>
          <a:ln cap="flat" cmpd="sng" w="19050">
            <a:solidFill>
              <a:schemeClr val="dk2"/>
            </a:solidFill>
            <a:prstDash val="solid"/>
            <a:round/>
            <a:headEnd len="sm" w="sm" type="none"/>
            <a:tailEnd len="med" w="med" type="triangle"/>
          </a:ln>
        </p:spPr>
      </p:cxnSp>
      <p:cxnSp>
        <p:nvCxnSpPr>
          <p:cNvPr id="398" name="Google Shape;398;g2f181a3c352_0_202"/>
          <p:cNvCxnSpPr>
            <a:stCxn id="387" idx="3"/>
            <a:endCxn id="394" idx="1"/>
          </p:cNvCxnSpPr>
          <p:nvPr/>
        </p:nvCxnSpPr>
        <p:spPr>
          <a:xfrm>
            <a:off x="7188284" y="1818600"/>
            <a:ext cx="1350600" cy="600"/>
          </a:xfrm>
          <a:prstGeom prst="bentConnector3">
            <a:avLst>
              <a:gd fmla="val 50006" name="adj1"/>
            </a:avLst>
          </a:prstGeom>
          <a:noFill/>
          <a:ln cap="flat" cmpd="sng" w="19050">
            <a:solidFill>
              <a:schemeClr val="dk2"/>
            </a:solidFill>
            <a:prstDash val="solid"/>
            <a:round/>
            <a:headEnd len="sm" w="sm" type="none"/>
            <a:tailEnd len="med" w="med" type="triangle"/>
          </a:ln>
        </p:spPr>
      </p:cxnSp>
      <p:cxnSp>
        <p:nvCxnSpPr>
          <p:cNvPr id="399" name="Google Shape;399;g2f181a3c352_0_202"/>
          <p:cNvCxnSpPr>
            <a:stCxn id="381" idx="3"/>
            <a:endCxn id="395" idx="1"/>
          </p:cNvCxnSpPr>
          <p:nvPr/>
        </p:nvCxnSpPr>
        <p:spPr>
          <a:xfrm>
            <a:off x="1645167" y="3519283"/>
            <a:ext cx="1211700" cy="0"/>
          </a:xfrm>
          <a:prstGeom prst="straightConnector1">
            <a:avLst/>
          </a:prstGeom>
          <a:noFill/>
          <a:ln cap="flat" cmpd="sng" w="19050">
            <a:solidFill>
              <a:schemeClr val="dk2"/>
            </a:solidFill>
            <a:prstDash val="solid"/>
            <a:round/>
            <a:headEnd len="sm" w="sm" type="none"/>
            <a:tailEnd len="med" w="med" type="triangle"/>
          </a:ln>
        </p:spPr>
      </p:cxnSp>
      <p:sp>
        <p:nvSpPr>
          <p:cNvPr id="400" name="Google Shape;400;g2f181a3c352_0_202"/>
          <p:cNvSpPr txBox="1"/>
          <p:nvPr/>
        </p:nvSpPr>
        <p:spPr>
          <a:xfrm>
            <a:off x="5511800" y="3092533"/>
            <a:ext cx="1706700" cy="853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Tilmash Machine Translation KK-EN (ISSAI)</a:t>
            </a:r>
            <a:endParaRPr b="1" i="0" sz="1333" u="none" cap="none" strike="noStrike">
              <a:solidFill>
                <a:srgbClr val="000000"/>
              </a:solidFill>
              <a:latin typeface="Arial"/>
              <a:ea typeface="Arial"/>
              <a:cs typeface="Arial"/>
              <a:sym typeface="Arial"/>
            </a:endParaRPr>
          </a:p>
        </p:txBody>
      </p:sp>
      <p:cxnSp>
        <p:nvCxnSpPr>
          <p:cNvPr id="401" name="Google Shape;401;g2f181a3c352_0_202"/>
          <p:cNvCxnSpPr>
            <a:stCxn id="395" idx="3"/>
            <a:endCxn id="400" idx="1"/>
          </p:cNvCxnSpPr>
          <p:nvPr/>
        </p:nvCxnSpPr>
        <p:spPr>
          <a:xfrm>
            <a:off x="4416967" y="3519283"/>
            <a:ext cx="1094700" cy="0"/>
          </a:xfrm>
          <a:prstGeom prst="straightConnector1">
            <a:avLst/>
          </a:prstGeom>
          <a:noFill/>
          <a:ln cap="flat" cmpd="sng" w="19050">
            <a:solidFill>
              <a:schemeClr val="dk2"/>
            </a:solidFill>
            <a:prstDash val="solid"/>
            <a:round/>
            <a:headEnd len="sm" w="sm" type="none"/>
            <a:tailEnd len="med" w="med" type="triangle"/>
          </a:ln>
        </p:spPr>
      </p:cxnSp>
      <p:sp>
        <p:nvSpPr>
          <p:cNvPr id="402" name="Google Shape;402;g2f181a3c352_0_202"/>
          <p:cNvSpPr txBox="1"/>
          <p:nvPr/>
        </p:nvSpPr>
        <p:spPr>
          <a:xfrm>
            <a:off x="9832633" y="2408267"/>
            <a:ext cx="2194500" cy="853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chemeClr val="dk1"/>
                </a:solidFill>
                <a:latin typeface="Arial"/>
                <a:ea typeface="Arial"/>
                <a:cs typeface="Arial"/>
                <a:sym typeface="Arial"/>
              </a:rPr>
              <a:t>Tilmash Machine Translation EN-KK</a:t>
            </a:r>
            <a:r>
              <a:rPr b="1" i="0" lang="en-US" sz="1333" u="none" cap="none" strike="noStrike">
                <a:solidFill>
                  <a:srgbClr val="000000"/>
                </a:solidFill>
                <a:latin typeface="Arial"/>
                <a:ea typeface="Arial"/>
                <a:cs typeface="Arial"/>
                <a:sym typeface="Arial"/>
              </a:rPr>
              <a:t>  (ISSAI)</a:t>
            </a:r>
            <a:endParaRPr b="1" i="0" sz="1333" u="none" cap="none" strike="noStrike">
              <a:solidFill>
                <a:srgbClr val="000000"/>
              </a:solidFill>
              <a:latin typeface="Arial"/>
              <a:ea typeface="Arial"/>
              <a:cs typeface="Arial"/>
              <a:sym typeface="Arial"/>
            </a:endParaRPr>
          </a:p>
        </p:txBody>
      </p:sp>
      <p:cxnSp>
        <p:nvCxnSpPr>
          <p:cNvPr id="403" name="Google Shape;403;g2f181a3c352_0_202"/>
          <p:cNvCxnSpPr>
            <a:stCxn id="394" idx="3"/>
            <a:endCxn id="402" idx="0"/>
          </p:cNvCxnSpPr>
          <p:nvPr/>
        </p:nvCxnSpPr>
        <p:spPr>
          <a:xfrm>
            <a:off x="10245533" y="1818550"/>
            <a:ext cx="684300" cy="589800"/>
          </a:xfrm>
          <a:prstGeom prst="bentConnector2">
            <a:avLst/>
          </a:prstGeom>
          <a:noFill/>
          <a:ln cap="flat" cmpd="sng" w="19050">
            <a:solidFill>
              <a:schemeClr val="dk2"/>
            </a:solidFill>
            <a:prstDash val="solid"/>
            <a:round/>
            <a:headEnd len="sm" w="sm" type="none"/>
            <a:tailEnd len="med" w="med" type="triangle"/>
          </a:ln>
        </p:spPr>
      </p:cxnSp>
      <p:cxnSp>
        <p:nvCxnSpPr>
          <p:cNvPr id="404" name="Google Shape;404;g2f181a3c352_0_202"/>
          <p:cNvCxnSpPr>
            <a:stCxn id="388" idx="3"/>
            <a:endCxn id="394" idx="1"/>
          </p:cNvCxnSpPr>
          <p:nvPr/>
        </p:nvCxnSpPr>
        <p:spPr>
          <a:xfrm flipH="1" rot="10800000">
            <a:off x="7184367" y="1818500"/>
            <a:ext cx="1354500" cy="767100"/>
          </a:xfrm>
          <a:prstGeom prst="bentConnector3">
            <a:avLst>
              <a:gd fmla="val 49995" name="adj1"/>
            </a:avLst>
          </a:prstGeom>
          <a:noFill/>
          <a:ln cap="flat" cmpd="sng" w="19050">
            <a:solidFill>
              <a:schemeClr val="dk2"/>
            </a:solidFill>
            <a:prstDash val="solid"/>
            <a:round/>
            <a:headEnd len="sm" w="sm" type="none"/>
            <a:tailEnd len="med" w="med" type="triangle"/>
          </a:ln>
        </p:spPr>
      </p:cxnSp>
      <p:sp>
        <p:nvSpPr>
          <p:cNvPr id="405" name="Google Shape;405;g2f181a3c352_0_202"/>
          <p:cNvSpPr txBox="1"/>
          <p:nvPr/>
        </p:nvSpPr>
        <p:spPr>
          <a:xfrm>
            <a:off x="9819667" y="3882100"/>
            <a:ext cx="2194500" cy="609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Kazakh Text-To-Speech (ISSAI)</a:t>
            </a:r>
            <a:endParaRPr b="1" i="0" sz="1333" u="none" cap="none" strike="noStrike">
              <a:solidFill>
                <a:srgbClr val="000000"/>
              </a:solidFill>
              <a:latin typeface="Arial"/>
              <a:ea typeface="Arial"/>
              <a:cs typeface="Arial"/>
              <a:sym typeface="Arial"/>
            </a:endParaRPr>
          </a:p>
        </p:txBody>
      </p:sp>
      <p:cxnSp>
        <p:nvCxnSpPr>
          <p:cNvPr id="406" name="Google Shape;406;g2f181a3c352_0_202"/>
          <p:cNvCxnSpPr>
            <a:stCxn id="402" idx="2"/>
            <a:endCxn id="405" idx="0"/>
          </p:cNvCxnSpPr>
          <p:nvPr/>
        </p:nvCxnSpPr>
        <p:spPr>
          <a:xfrm flipH="1">
            <a:off x="10916983" y="3261767"/>
            <a:ext cx="12900" cy="620400"/>
          </a:xfrm>
          <a:prstGeom prst="straightConnector1">
            <a:avLst/>
          </a:prstGeom>
          <a:noFill/>
          <a:ln cap="flat" cmpd="sng" w="19050">
            <a:solidFill>
              <a:schemeClr val="dk2"/>
            </a:solidFill>
            <a:prstDash val="solid"/>
            <a:round/>
            <a:headEnd len="sm" w="sm" type="none"/>
            <a:tailEnd len="med" w="med" type="triangle"/>
          </a:ln>
        </p:spPr>
      </p:cxnSp>
      <p:cxnSp>
        <p:nvCxnSpPr>
          <p:cNvPr id="407" name="Google Shape;407;g2f181a3c352_0_202"/>
          <p:cNvCxnSpPr>
            <a:stCxn id="405" idx="2"/>
            <a:endCxn id="408" idx="3"/>
          </p:cNvCxnSpPr>
          <p:nvPr/>
        </p:nvCxnSpPr>
        <p:spPr>
          <a:xfrm rot="5400000">
            <a:off x="10046617" y="3998200"/>
            <a:ext cx="376800" cy="1363800"/>
          </a:xfrm>
          <a:prstGeom prst="bentConnector2">
            <a:avLst/>
          </a:prstGeom>
          <a:noFill/>
          <a:ln cap="flat" cmpd="sng" w="19050">
            <a:solidFill>
              <a:schemeClr val="dk2"/>
            </a:solidFill>
            <a:prstDash val="solid"/>
            <a:round/>
            <a:headEnd len="sm" w="sm" type="none"/>
            <a:tailEnd len="med" w="med" type="triangle"/>
          </a:ln>
        </p:spPr>
      </p:cxnSp>
      <p:sp>
        <p:nvSpPr>
          <p:cNvPr id="409" name="Google Shape;409;g2f181a3c352_0_202"/>
          <p:cNvSpPr txBox="1"/>
          <p:nvPr/>
        </p:nvSpPr>
        <p:spPr>
          <a:xfrm>
            <a:off x="4746933" y="4624800"/>
            <a:ext cx="1094700" cy="487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Screen</a:t>
            </a:r>
            <a:endParaRPr b="1" i="0" sz="1333" u="none" cap="none" strike="noStrike">
              <a:solidFill>
                <a:srgbClr val="000000"/>
              </a:solidFill>
              <a:latin typeface="Arial"/>
              <a:ea typeface="Arial"/>
              <a:cs typeface="Arial"/>
              <a:sym typeface="Arial"/>
            </a:endParaRPr>
          </a:p>
        </p:txBody>
      </p:sp>
      <p:sp>
        <p:nvSpPr>
          <p:cNvPr id="410" name="Google Shape;410;g2f181a3c352_0_202"/>
          <p:cNvSpPr txBox="1"/>
          <p:nvPr/>
        </p:nvSpPr>
        <p:spPr>
          <a:xfrm>
            <a:off x="4746933" y="5293567"/>
            <a:ext cx="1094700" cy="4875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Speaker</a:t>
            </a:r>
            <a:endParaRPr b="1" i="0" sz="1333" u="none" cap="none" strike="noStrike">
              <a:solidFill>
                <a:srgbClr val="000000"/>
              </a:solidFill>
              <a:latin typeface="Arial"/>
              <a:ea typeface="Arial"/>
              <a:cs typeface="Arial"/>
              <a:sym typeface="Arial"/>
            </a:endParaRPr>
          </a:p>
        </p:txBody>
      </p:sp>
      <p:cxnSp>
        <p:nvCxnSpPr>
          <p:cNvPr id="411" name="Google Shape;411;g2f181a3c352_0_202"/>
          <p:cNvCxnSpPr>
            <a:stCxn id="408" idx="1"/>
            <a:endCxn id="409" idx="3"/>
          </p:cNvCxnSpPr>
          <p:nvPr/>
        </p:nvCxnSpPr>
        <p:spPr>
          <a:xfrm flipH="1">
            <a:off x="5841534" y="4868613"/>
            <a:ext cx="1840800" cy="600"/>
          </a:xfrm>
          <a:prstGeom prst="bentConnector3">
            <a:avLst>
              <a:gd fmla="val 50003" name="adj1"/>
            </a:avLst>
          </a:prstGeom>
          <a:noFill/>
          <a:ln cap="flat" cmpd="sng" w="19050">
            <a:solidFill>
              <a:schemeClr val="dk2"/>
            </a:solidFill>
            <a:prstDash val="solid"/>
            <a:round/>
            <a:headEnd len="sm" w="sm" type="none"/>
            <a:tailEnd len="med" w="med" type="triangle"/>
          </a:ln>
        </p:spPr>
      </p:cxnSp>
      <p:cxnSp>
        <p:nvCxnSpPr>
          <p:cNvPr id="412" name="Google Shape;412;g2f181a3c352_0_202"/>
          <p:cNvCxnSpPr>
            <a:stCxn id="408" idx="1"/>
            <a:endCxn id="410" idx="3"/>
          </p:cNvCxnSpPr>
          <p:nvPr/>
        </p:nvCxnSpPr>
        <p:spPr>
          <a:xfrm flipH="1">
            <a:off x="5841534" y="4868613"/>
            <a:ext cx="1840800" cy="668700"/>
          </a:xfrm>
          <a:prstGeom prst="bentConnector3">
            <a:avLst>
              <a:gd fmla="val 50003" name="adj1"/>
            </a:avLst>
          </a:prstGeom>
          <a:noFill/>
          <a:ln cap="flat" cmpd="sng" w="19050">
            <a:solidFill>
              <a:schemeClr val="dk2"/>
            </a:solidFill>
            <a:prstDash val="solid"/>
            <a:round/>
            <a:headEnd len="sm" w="sm" type="none"/>
            <a:tailEnd len="med" w="med" type="triangle"/>
          </a:ln>
        </p:spPr>
      </p:cxnSp>
      <p:cxnSp>
        <p:nvCxnSpPr>
          <p:cNvPr id="413" name="Google Shape;413;g2f181a3c352_0_202"/>
          <p:cNvCxnSpPr>
            <a:stCxn id="409" idx="1"/>
            <a:endCxn id="382" idx="3"/>
          </p:cNvCxnSpPr>
          <p:nvPr/>
        </p:nvCxnSpPr>
        <p:spPr>
          <a:xfrm flipH="1">
            <a:off x="3034533" y="4868550"/>
            <a:ext cx="1712400" cy="290400"/>
          </a:xfrm>
          <a:prstGeom prst="bentConnector3">
            <a:avLst>
              <a:gd fmla="val 49999" name="adj1"/>
            </a:avLst>
          </a:prstGeom>
          <a:noFill/>
          <a:ln cap="flat" cmpd="sng" w="19050">
            <a:solidFill>
              <a:schemeClr val="dk2"/>
            </a:solidFill>
            <a:prstDash val="solid"/>
            <a:round/>
            <a:headEnd len="sm" w="sm" type="none"/>
            <a:tailEnd len="med" w="med" type="triangle"/>
          </a:ln>
        </p:spPr>
      </p:cxnSp>
      <p:cxnSp>
        <p:nvCxnSpPr>
          <p:cNvPr id="414" name="Google Shape;414;g2f181a3c352_0_202"/>
          <p:cNvCxnSpPr>
            <a:stCxn id="410" idx="1"/>
            <a:endCxn id="382" idx="3"/>
          </p:cNvCxnSpPr>
          <p:nvPr/>
        </p:nvCxnSpPr>
        <p:spPr>
          <a:xfrm rot="10800000">
            <a:off x="3034533" y="5159017"/>
            <a:ext cx="1712400" cy="378300"/>
          </a:xfrm>
          <a:prstGeom prst="bentConnector3">
            <a:avLst>
              <a:gd fmla="val 49999" name="adj1"/>
            </a:avLst>
          </a:prstGeom>
          <a:noFill/>
          <a:ln cap="flat" cmpd="sng" w="19050">
            <a:solidFill>
              <a:schemeClr val="dk2"/>
            </a:solidFill>
            <a:prstDash val="solid"/>
            <a:round/>
            <a:headEnd len="sm" w="sm" type="none"/>
            <a:tailEnd len="med" w="med" type="triangle"/>
          </a:ln>
        </p:spPr>
      </p:cxnSp>
      <p:sp>
        <p:nvSpPr>
          <p:cNvPr id="415" name="Google Shape;415;g2f181a3c352_0_202"/>
          <p:cNvSpPr txBox="1"/>
          <p:nvPr/>
        </p:nvSpPr>
        <p:spPr>
          <a:xfrm>
            <a:off x="1495384" y="1418200"/>
            <a:ext cx="1176300" cy="378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Image</a:t>
            </a:r>
            <a:endParaRPr b="1" i="0" sz="1333" u="none" cap="none" strike="noStrike">
              <a:solidFill>
                <a:srgbClr val="4A86E8"/>
              </a:solidFill>
              <a:latin typeface="Arial"/>
              <a:ea typeface="Arial"/>
              <a:cs typeface="Arial"/>
              <a:sym typeface="Arial"/>
            </a:endParaRPr>
          </a:p>
        </p:txBody>
      </p:sp>
      <p:sp>
        <p:nvSpPr>
          <p:cNvPr id="416" name="Google Shape;416;g2f181a3c352_0_202"/>
          <p:cNvSpPr txBox="1"/>
          <p:nvPr/>
        </p:nvSpPr>
        <p:spPr>
          <a:xfrm>
            <a:off x="3594151" y="1418200"/>
            <a:ext cx="1160400" cy="378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Face</a:t>
            </a:r>
            <a:endParaRPr b="1" i="0" sz="1333" u="none" cap="none" strike="noStrike">
              <a:solidFill>
                <a:srgbClr val="4A86E8"/>
              </a:solidFill>
              <a:latin typeface="Arial"/>
              <a:ea typeface="Arial"/>
              <a:cs typeface="Arial"/>
              <a:sym typeface="Arial"/>
            </a:endParaRPr>
          </a:p>
        </p:txBody>
      </p:sp>
      <p:sp>
        <p:nvSpPr>
          <p:cNvPr id="417" name="Google Shape;417;g2f181a3c352_0_202"/>
          <p:cNvSpPr txBox="1"/>
          <p:nvPr/>
        </p:nvSpPr>
        <p:spPr>
          <a:xfrm>
            <a:off x="7710099" y="1329400"/>
            <a:ext cx="976500" cy="467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Prompt (en)</a:t>
            </a:r>
            <a:endParaRPr b="1" i="0" sz="1333" u="none" cap="none" strike="noStrike">
              <a:solidFill>
                <a:srgbClr val="4A86E8"/>
              </a:solidFill>
              <a:latin typeface="Arial"/>
              <a:ea typeface="Arial"/>
              <a:cs typeface="Arial"/>
              <a:sym typeface="Arial"/>
            </a:endParaRPr>
          </a:p>
        </p:txBody>
      </p:sp>
      <p:sp>
        <p:nvSpPr>
          <p:cNvPr id="418" name="Google Shape;418;g2f181a3c352_0_202"/>
          <p:cNvSpPr txBox="1"/>
          <p:nvPr/>
        </p:nvSpPr>
        <p:spPr>
          <a:xfrm>
            <a:off x="10448708" y="1452200"/>
            <a:ext cx="1457700" cy="591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Text response (en)</a:t>
            </a:r>
            <a:endParaRPr b="1" i="0" sz="1333" u="none" cap="none" strike="noStrike">
              <a:solidFill>
                <a:srgbClr val="4A86E8"/>
              </a:solidFill>
              <a:latin typeface="Arial"/>
              <a:ea typeface="Arial"/>
              <a:cs typeface="Arial"/>
              <a:sym typeface="Arial"/>
            </a:endParaRPr>
          </a:p>
        </p:txBody>
      </p:sp>
      <p:sp>
        <p:nvSpPr>
          <p:cNvPr id="419" name="Google Shape;419;g2f181a3c352_0_202"/>
          <p:cNvSpPr txBox="1"/>
          <p:nvPr/>
        </p:nvSpPr>
        <p:spPr>
          <a:xfrm>
            <a:off x="1604567" y="2999200"/>
            <a:ext cx="1293300" cy="467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Audio input (kk)</a:t>
            </a:r>
            <a:endParaRPr b="1" i="0" sz="1333" u="none" cap="none" strike="noStrike">
              <a:solidFill>
                <a:srgbClr val="4A86E8"/>
              </a:solidFill>
              <a:latin typeface="Arial"/>
              <a:ea typeface="Arial"/>
              <a:cs typeface="Arial"/>
              <a:sym typeface="Arial"/>
            </a:endParaRPr>
          </a:p>
        </p:txBody>
      </p:sp>
      <p:sp>
        <p:nvSpPr>
          <p:cNvPr id="420" name="Google Shape;420;g2f181a3c352_0_202"/>
          <p:cNvSpPr txBox="1"/>
          <p:nvPr/>
        </p:nvSpPr>
        <p:spPr>
          <a:xfrm>
            <a:off x="4344200" y="2999200"/>
            <a:ext cx="1293300" cy="484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Text input (kk)</a:t>
            </a:r>
            <a:endParaRPr b="1" i="0" sz="1333" u="none" cap="none" strike="noStrike">
              <a:solidFill>
                <a:srgbClr val="4A86E8"/>
              </a:solidFill>
              <a:latin typeface="Arial"/>
              <a:ea typeface="Arial"/>
              <a:cs typeface="Arial"/>
              <a:sym typeface="Arial"/>
            </a:endParaRPr>
          </a:p>
        </p:txBody>
      </p:sp>
      <p:sp>
        <p:nvSpPr>
          <p:cNvPr id="421" name="Google Shape;421;g2f181a3c352_0_202"/>
          <p:cNvSpPr txBox="1"/>
          <p:nvPr/>
        </p:nvSpPr>
        <p:spPr>
          <a:xfrm>
            <a:off x="10396185" y="3255551"/>
            <a:ext cx="1454400" cy="591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Text  response (kk)</a:t>
            </a:r>
            <a:endParaRPr b="1" i="0" sz="1333" u="none" cap="none" strike="noStrike">
              <a:solidFill>
                <a:srgbClr val="4A86E8"/>
              </a:solidFill>
              <a:latin typeface="Arial"/>
              <a:ea typeface="Arial"/>
              <a:cs typeface="Arial"/>
              <a:sym typeface="Arial"/>
            </a:endParaRPr>
          </a:p>
        </p:txBody>
      </p:sp>
      <p:sp>
        <p:nvSpPr>
          <p:cNvPr id="422" name="Google Shape;422;g2f181a3c352_0_202"/>
          <p:cNvSpPr txBox="1"/>
          <p:nvPr/>
        </p:nvSpPr>
        <p:spPr>
          <a:xfrm>
            <a:off x="9749900" y="4612369"/>
            <a:ext cx="1560000" cy="530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Audio </a:t>
            </a:r>
            <a:endParaRPr b="1" i="0" sz="1333"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response (kk)</a:t>
            </a:r>
            <a:endParaRPr b="1" i="0" sz="1333" u="none" cap="none" strike="noStrike">
              <a:solidFill>
                <a:srgbClr val="4A86E8"/>
              </a:solidFill>
              <a:latin typeface="Arial"/>
              <a:ea typeface="Arial"/>
              <a:cs typeface="Arial"/>
              <a:sym typeface="Arial"/>
            </a:endParaRPr>
          </a:p>
        </p:txBody>
      </p:sp>
      <p:sp>
        <p:nvSpPr>
          <p:cNvPr id="423" name="Google Shape;423;g2f181a3c352_0_202"/>
          <p:cNvSpPr txBox="1"/>
          <p:nvPr/>
        </p:nvSpPr>
        <p:spPr>
          <a:xfrm>
            <a:off x="7086133" y="2999200"/>
            <a:ext cx="1176300" cy="467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Text input (en)</a:t>
            </a:r>
            <a:endParaRPr b="1" i="0" sz="1333" u="none" cap="none" strike="noStrike">
              <a:solidFill>
                <a:srgbClr val="4A86E8"/>
              </a:solidFill>
              <a:latin typeface="Arial"/>
              <a:ea typeface="Arial"/>
              <a:cs typeface="Arial"/>
              <a:sym typeface="Arial"/>
            </a:endParaRPr>
          </a:p>
        </p:txBody>
      </p:sp>
      <p:sp>
        <p:nvSpPr>
          <p:cNvPr id="424" name="Google Shape;424;g2f181a3c352_0_202"/>
          <p:cNvSpPr txBox="1"/>
          <p:nvPr/>
        </p:nvSpPr>
        <p:spPr>
          <a:xfrm>
            <a:off x="1327767" y="4442131"/>
            <a:ext cx="1712400" cy="4671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Natural interaction</a:t>
            </a:r>
            <a:endParaRPr b="1" i="0" sz="1333" u="none" cap="none" strike="noStrike">
              <a:solidFill>
                <a:srgbClr val="4A86E8"/>
              </a:solidFill>
              <a:latin typeface="Arial"/>
              <a:ea typeface="Arial"/>
              <a:cs typeface="Arial"/>
              <a:sym typeface="Arial"/>
            </a:endParaRPr>
          </a:p>
        </p:txBody>
      </p:sp>
      <p:sp>
        <p:nvSpPr>
          <p:cNvPr id="425" name="Google Shape;425;g2f181a3c352_0_202"/>
          <p:cNvSpPr txBox="1"/>
          <p:nvPr/>
        </p:nvSpPr>
        <p:spPr>
          <a:xfrm>
            <a:off x="5906667" y="5644667"/>
            <a:ext cx="1712400" cy="3048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Audio response </a:t>
            </a:r>
            <a:endParaRPr b="1" i="0" sz="1333" u="none" cap="none" strike="noStrike">
              <a:solidFill>
                <a:srgbClr val="4A86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(kk)</a:t>
            </a:r>
            <a:endParaRPr b="1" i="0" sz="1333" u="none" cap="none" strike="noStrike">
              <a:solidFill>
                <a:srgbClr val="4A86E8"/>
              </a:solidFill>
              <a:latin typeface="Arial"/>
              <a:ea typeface="Arial"/>
              <a:cs typeface="Arial"/>
              <a:sym typeface="Arial"/>
            </a:endParaRPr>
          </a:p>
        </p:txBody>
      </p:sp>
      <p:sp>
        <p:nvSpPr>
          <p:cNvPr id="426" name="Google Shape;426;g2f181a3c352_0_202"/>
          <p:cNvSpPr txBox="1"/>
          <p:nvPr/>
        </p:nvSpPr>
        <p:spPr>
          <a:xfrm>
            <a:off x="5966133" y="4528367"/>
            <a:ext cx="1560000" cy="3048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4A86E8"/>
                </a:solidFill>
                <a:latin typeface="Arial"/>
                <a:ea typeface="Arial"/>
                <a:cs typeface="Arial"/>
                <a:sym typeface="Arial"/>
              </a:rPr>
              <a:t>Rendered video</a:t>
            </a:r>
            <a:endParaRPr b="1" i="0" sz="1333" u="none" cap="none" strike="noStrike">
              <a:solidFill>
                <a:srgbClr val="4A86E8"/>
              </a:solidFill>
              <a:latin typeface="Arial"/>
              <a:ea typeface="Arial"/>
              <a:cs typeface="Arial"/>
              <a:sym typeface="Arial"/>
            </a:endParaRPr>
          </a:p>
        </p:txBody>
      </p:sp>
      <p:cxnSp>
        <p:nvCxnSpPr>
          <p:cNvPr id="427" name="Google Shape;427;g2f181a3c352_0_202"/>
          <p:cNvCxnSpPr>
            <a:stCxn id="382" idx="1"/>
            <a:endCxn id="380" idx="1"/>
          </p:cNvCxnSpPr>
          <p:nvPr/>
        </p:nvCxnSpPr>
        <p:spPr>
          <a:xfrm rot="10800000">
            <a:off x="424167" y="1824250"/>
            <a:ext cx="903600" cy="3334800"/>
          </a:xfrm>
          <a:prstGeom prst="bentConnector3">
            <a:avLst>
              <a:gd fmla="val 135137" name="adj1"/>
            </a:avLst>
          </a:prstGeom>
          <a:noFill/>
          <a:ln cap="flat" cmpd="sng" w="19050">
            <a:solidFill>
              <a:schemeClr val="dk2"/>
            </a:solidFill>
            <a:prstDash val="solid"/>
            <a:round/>
            <a:headEnd len="sm" w="sm" type="none"/>
            <a:tailEnd len="med" w="med" type="triangle"/>
          </a:ln>
        </p:spPr>
      </p:cxnSp>
      <p:cxnSp>
        <p:nvCxnSpPr>
          <p:cNvPr id="428" name="Google Shape;428;g2f181a3c352_0_202"/>
          <p:cNvCxnSpPr/>
          <p:nvPr/>
        </p:nvCxnSpPr>
        <p:spPr>
          <a:xfrm rot="-5400000">
            <a:off x="7021567" y="2013100"/>
            <a:ext cx="1706700" cy="1316700"/>
          </a:xfrm>
          <a:prstGeom prst="bentConnector3">
            <a:avLst>
              <a:gd fmla="val 0" name="adj1"/>
            </a:avLst>
          </a:prstGeom>
          <a:noFill/>
          <a:ln cap="flat" cmpd="sng" w="19050">
            <a:solidFill>
              <a:schemeClr val="dk2"/>
            </a:solidFill>
            <a:prstDash val="solid"/>
            <a:round/>
            <a:headEnd len="sm" w="sm" type="none"/>
            <a:tailEnd len="med" w="med" type="triangle"/>
          </a:ln>
        </p:spPr>
      </p:cxnSp>
      <p:pic>
        <p:nvPicPr>
          <p:cNvPr id="408" name="Google Shape;408;g2f181a3c352_0_202"/>
          <p:cNvPicPr preferRelativeResize="0"/>
          <p:nvPr/>
        </p:nvPicPr>
        <p:blipFill rotWithShape="1">
          <a:blip r:embed="rId5">
            <a:alphaModFix/>
          </a:blip>
          <a:srcRect b="0" l="31059" r="32235" t="13359"/>
          <a:stretch/>
        </p:blipFill>
        <p:spPr>
          <a:xfrm>
            <a:off x="7682334" y="3704050"/>
            <a:ext cx="1870868" cy="2329125"/>
          </a:xfrm>
          <a:prstGeom prst="rect">
            <a:avLst/>
          </a:prstGeom>
          <a:noFill/>
          <a:ln>
            <a:noFill/>
          </a:ln>
        </p:spPr>
      </p:pic>
      <p:sp>
        <p:nvSpPr>
          <p:cNvPr id="429" name="Google Shape;429;g2f181a3c352_0_202"/>
          <p:cNvSpPr txBox="1"/>
          <p:nvPr/>
        </p:nvSpPr>
        <p:spPr>
          <a:xfrm>
            <a:off x="7684001" y="5171537"/>
            <a:ext cx="1870800" cy="861900"/>
          </a:xfrm>
          <a:prstGeom prst="rect">
            <a:avLst/>
          </a:prstGeom>
          <a:solidFill>
            <a:srgbClr val="FFFFFF">
              <a:alpha val="80000"/>
            </a:srgbClr>
          </a:solidFill>
          <a:ln>
            <a:noFill/>
          </a:ln>
        </p:spPr>
        <p:txBody>
          <a:bodyPr anchorCtr="0" anchor="ctr"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9900FF"/>
                </a:solidFill>
                <a:latin typeface="Arial"/>
                <a:ea typeface="Arial"/>
                <a:cs typeface="Arial"/>
                <a:sym typeface="Arial"/>
              </a:rPr>
              <a:t>UMAY</a:t>
            </a:r>
            <a:endParaRPr b="1" i="0" sz="1333" u="none" cap="none" strike="noStrike">
              <a:solidFill>
                <a:srgbClr val="9900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9900FF"/>
                </a:solidFill>
                <a:latin typeface="Arial"/>
                <a:ea typeface="Arial"/>
                <a:cs typeface="Arial"/>
                <a:sym typeface="Arial"/>
              </a:rPr>
              <a:t>Photorealistic Avatar (ISSAI)</a:t>
            </a:r>
            <a:endParaRPr b="1" i="0" sz="1333" u="none" cap="none" strike="noStrike">
              <a:solidFill>
                <a:srgbClr val="9900FF"/>
              </a:solidFill>
              <a:latin typeface="Arial"/>
              <a:ea typeface="Arial"/>
              <a:cs typeface="Arial"/>
              <a:sym typeface="Arial"/>
            </a:endParaRPr>
          </a:p>
        </p:txBody>
      </p:sp>
      <p:sp>
        <p:nvSpPr>
          <p:cNvPr id="430" name="Google Shape;430;g2f181a3c352_0_202"/>
          <p:cNvSpPr txBox="1"/>
          <p:nvPr/>
        </p:nvSpPr>
        <p:spPr>
          <a:xfrm>
            <a:off x="8403185" y="295025"/>
            <a:ext cx="1992900" cy="717600"/>
          </a:xfrm>
          <a:prstGeom prst="rect">
            <a:avLst/>
          </a:prstGeom>
          <a:solidFill>
            <a:srgbClr val="D9EAD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Attention-based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AI Operation System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rgbClr val="000000"/>
                </a:solidFill>
                <a:latin typeface="Arial"/>
                <a:ea typeface="Arial"/>
                <a:cs typeface="Arial"/>
                <a:sym typeface="Arial"/>
              </a:rPr>
              <a:t>(ISSAI)</a:t>
            </a:r>
            <a:endParaRPr b="1" i="0" sz="1333" u="none" cap="none" strike="noStrike">
              <a:solidFill>
                <a:srgbClr val="000000"/>
              </a:solidFill>
              <a:latin typeface="Arial"/>
              <a:ea typeface="Arial"/>
              <a:cs typeface="Arial"/>
              <a:sym typeface="Arial"/>
            </a:endParaRPr>
          </a:p>
        </p:txBody>
      </p:sp>
      <p:sp>
        <p:nvSpPr>
          <p:cNvPr id="431" name="Google Shape;431;g2f181a3c352_0_202"/>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2" name="Google Shape;432;g2f181a3c352_0_202"/>
          <p:cNvSpPr txBox="1"/>
          <p:nvPr/>
        </p:nvSpPr>
        <p:spPr>
          <a:xfrm>
            <a:off x="411479" y="100750"/>
            <a:ext cx="1560000" cy="637500"/>
          </a:xfrm>
          <a:prstGeom prst="rect">
            <a:avLst/>
          </a:prstGeom>
          <a:noFill/>
          <a:ln>
            <a:noFill/>
          </a:ln>
        </p:spPr>
        <p:txBody>
          <a:bodyPr anchorCtr="0" anchor="ctr" bIns="34275" lIns="68575" spcFirstLastPara="1" rIns="68575" wrap="square" tIns="34275">
            <a:normAutofit/>
          </a:bodyPr>
          <a:lstStyle/>
          <a:p>
            <a:pPr indent="0" lvl="0" marL="0" marR="0" rtl="0" algn="l">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УМАЙ</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2f162f68eb9_0_175"/>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38" name="Google Shape;438;g2f162f68eb9_0_175"/>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439" name="Google Shape;439;g2f162f68eb9_0_175"/>
          <p:cNvSpPr/>
          <p:nvPr/>
        </p:nvSpPr>
        <p:spPr>
          <a:xfrm>
            <a:off x="0" y="889400"/>
            <a:ext cx="7595700" cy="5100600"/>
          </a:xfrm>
          <a:prstGeom prst="rect">
            <a:avLst/>
          </a:prstGeom>
          <a:noFill/>
          <a:ln>
            <a:noFill/>
          </a:ln>
        </p:spPr>
        <p:txBody>
          <a:bodyPr anchorCtr="0" anchor="t" bIns="45700" lIns="91425" spcFirstLastPara="1" rIns="91425" wrap="square" tIns="45700">
            <a:noAutofit/>
          </a:bodyPr>
          <a:lstStyle/>
          <a:p>
            <a:pPr indent="-342900" lvl="0" marL="457200" marR="0" rtl="0" algn="just">
              <a:lnSpc>
                <a:spcPct val="120000"/>
              </a:lnSpc>
              <a:spcBef>
                <a:spcPts val="600"/>
              </a:spcBef>
              <a:spcAft>
                <a:spcPts val="0"/>
              </a:spcAft>
              <a:buClr>
                <a:srgbClr val="000000"/>
              </a:buClr>
              <a:buSzPts val="1800"/>
              <a:buFont typeface="Roboto"/>
              <a:buChar char="●"/>
            </a:pPr>
            <a:r>
              <a:rPr lang="en-US" sz="1800">
                <a:latin typeface="Roboto"/>
                <a:ea typeface="Roboto"/>
                <a:cs typeface="Roboto"/>
                <a:sym typeface="Roboto"/>
              </a:rPr>
              <a:t>Өмірінің алғашқы екі онжылдығында адамдар шамамен 15 000 сағатты оқуға жұмсайды.</a:t>
            </a:r>
            <a:endParaRPr sz="1800">
              <a:latin typeface="Roboto"/>
              <a:ea typeface="Roboto"/>
              <a:cs typeface="Roboto"/>
              <a:sym typeface="Roboto"/>
            </a:endParaRPr>
          </a:p>
          <a:p>
            <a:pPr indent="0" lvl="0" marL="457200" marR="0" rtl="0" algn="just">
              <a:lnSpc>
                <a:spcPct val="120000"/>
              </a:lnSpc>
              <a:spcBef>
                <a:spcPts val="600"/>
              </a:spcBef>
              <a:spcAft>
                <a:spcPts val="0"/>
              </a:spcAft>
              <a:buNone/>
            </a:pPr>
            <a:r>
              <a:t/>
            </a:r>
            <a:endParaRPr sz="1800">
              <a:latin typeface="Roboto"/>
              <a:ea typeface="Roboto"/>
              <a:cs typeface="Roboto"/>
              <a:sym typeface="Roboto"/>
            </a:endParaRPr>
          </a:p>
          <a:p>
            <a:pPr indent="-342900" lvl="0" marL="457200" marR="0" rtl="0" algn="just">
              <a:lnSpc>
                <a:spcPct val="120000"/>
              </a:lnSpc>
              <a:spcBef>
                <a:spcPts val="600"/>
              </a:spcBef>
              <a:spcAft>
                <a:spcPts val="0"/>
              </a:spcAft>
              <a:buClr>
                <a:srgbClr val="000000"/>
              </a:buClr>
              <a:buSzPts val="1800"/>
              <a:buFont typeface="Roboto"/>
              <a:buChar char="●"/>
            </a:pPr>
            <a:r>
              <a:rPr lang="en-US" sz="1800">
                <a:latin typeface="Roboto"/>
                <a:ea typeface="Roboto"/>
                <a:cs typeface="Roboto"/>
                <a:sym typeface="Roboto"/>
              </a:rPr>
              <a:t>AI қолдануға болады</a:t>
            </a: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a:p>
            <a:pPr indent="-342900" lvl="1" marL="914400" marR="0" rtl="0" algn="just">
              <a:lnSpc>
                <a:spcPct val="120000"/>
              </a:lnSpc>
              <a:spcBef>
                <a:spcPts val="0"/>
              </a:spcBef>
              <a:spcAft>
                <a:spcPts val="0"/>
              </a:spcAft>
              <a:buClr>
                <a:srgbClr val="000000"/>
              </a:buClr>
              <a:buSzPts val="1800"/>
              <a:buFont typeface="Roboto"/>
              <a:buChar char="○"/>
            </a:pPr>
            <a:r>
              <a:rPr lang="en-US" sz="1800">
                <a:latin typeface="Roboto"/>
                <a:ea typeface="Roboto"/>
                <a:cs typeface="Roboto"/>
                <a:sym typeface="Roboto"/>
              </a:rPr>
              <a:t>Оқу материалын жасау</a:t>
            </a: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a:p>
            <a:pPr indent="-342900" lvl="1" marL="914400" marR="0" rtl="0" algn="just">
              <a:lnSpc>
                <a:spcPct val="120000"/>
              </a:lnSpc>
              <a:spcBef>
                <a:spcPts val="0"/>
              </a:spcBef>
              <a:spcAft>
                <a:spcPts val="0"/>
              </a:spcAft>
              <a:buClr>
                <a:srgbClr val="000000"/>
              </a:buClr>
              <a:buSzPts val="1800"/>
              <a:buFont typeface="Roboto"/>
              <a:buChar char="○"/>
            </a:pPr>
            <a:r>
              <a:rPr lang="en-US" sz="1800">
                <a:latin typeface="Roboto"/>
                <a:ea typeface="Roboto"/>
                <a:cs typeface="Roboto"/>
                <a:sym typeface="Roboto"/>
              </a:rPr>
              <a:t>Оны тартымды жекелендірілген жолмен жеткізіңіз</a:t>
            </a: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a:p>
            <a:pPr indent="-342900" lvl="1" marL="914400" marR="0" rtl="0" algn="just">
              <a:lnSpc>
                <a:spcPct val="120000"/>
              </a:lnSpc>
              <a:spcBef>
                <a:spcPts val="0"/>
              </a:spcBef>
              <a:spcAft>
                <a:spcPts val="0"/>
              </a:spcAft>
              <a:buClr>
                <a:srgbClr val="000000"/>
              </a:buClr>
              <a:buSzPts val="1800"/>
              <a:buFont typeface="Roboto"/>
              <a:buChar char="○"/>
            </a:pPr>
            <a:r>
              <a:rPr lang="en-US" sz="1800">
                <a:latin typeface="Roboto"/>
                <a:ea typeface="Roboto"/>
                <a:cs typeface="Roboto"/>
                <a:sym typeface="Roboto"/>
              </a:rPr>
              <a:t>Аз формалды өзара әрекеттесу арқылы оқуға қолдау көрсететін құрдасының рөлін ойнаңыз</a:t>
            </a: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a:p>
            <a:pPr indent="-342900" lvl="1" marL="914400" marR="0" rtl="0" algn="just">
              <a:lnSpc>
                <a:spcPct val="120000"/>
              </a:lnSpc>
              <a:spcBef>
                <a:spcPts val="0"/>
              </a:spcBef>
              <a:spcAft>
                <a:spcPts val="0"/>
              </a:spcAft>
              <a:buClr>
                <a:srgbClr val="000000"/>
              </a:buClr>
              <a:buSzPts val="1800"/>
              <a:buFont typeface="Roboto"/>
              <a:buChar char="○"/>
            </a:pPr>
            <a:r>
              <a:rPr lang="en-US" sz="1800">
                <a:latin typeface="Roboto"/>
                <a:ea typeface="Roboto"/>
                <a:cs typeface="Roboto"/>
                <a:sym typeface="Roboto"/>
              </a:rPr>
              <a:t>Оқу барысында оқушылардың белсенділігін және ынтасын арттыру</a:t>
            </a:r>
            <a:r>
              <a:rPr b="0" i="0" lang="en-US" sz="1800" u="none" cap="none" strike="noStrike">
                <a:solidFill>
                  <a:srgbClr val="000000"/>
                </a:solidFill>
                <a:latin typeface="Roboto"/>
                <a:ea typeface="Roboto"/>
                <a:cs typeface="Roboto"/>
                <a:sym typeface="Roboto"/>
              </a:rPr>
              <a:t> </a:t>
            </a:r>
            <a:endParaRPr b="0" i="0" sz="1800" u="none" cap="none" strike="noStrike">
              <a:solidFill>
                <a:srgbClr val="000000"/>
              </a:solidFill>
              <a:latin typeface="Roboto"/>
              <a:ea typeface="Roboto"/>
              <a:cs typeface="Roboto"/>
              <a:sym typeface="Roboto"/>
            </a:endParaRPr>
          </a:p>
          <a:p>
            <a:pPr indent="-342900" lvl="0" marL="457200" marR="0" rtl="0" algn="just">
              <a:lnSpc>
                <a:spcPct val="120000"/>
              </a:lnSpc>
              <a:spcBef>
                <a:spcPts val="600"/>
              </a:spcBef>
              <a:spcAft>
                <a:spcPts val="0"/>
              </a:spcAft>
              <a:buClr>
                <a:srgbClr val="000000"/>
              </a:buClr>
              <a:buSzPts val="1800"/>
              <a:buFont typeface="Roboto"/>
              <a:buChar char="●"/>
            </a:pPr>
            <a:r>
              <a:rPr lang="en-US" sz="1800">
                <a:latin typeface="Roboto"/>
                <a:ea typeface="Roboto"/>
                <a:cs typeface="Roboto"/>
                <a:sym typeface="Roboto"/>
              </a:rPr>
              <a:t>Бірнеше жұмыс AI-генерацияланған кейіпкерлердің қолданылуын талқылайды, студенттерге виртуалды ортада тарихи кейіпкер немесе ғалым рөлін ойнау тәжірибесін алуға мүмкіндік береді.</a:t>
            </a:r>
            <a:endParaRPr b="0" i="0" sz="1800" u="none" cap="none" strike="noStrike">
              <a:solidFill>
                <a:srgbClr val="000000"/>
              </a:solidFill>
              <a:latin typeface="Arial"/>
              <a:ea typeface="Arial"/>
              <a:cs typeface="Arial"/>
              <a:sym typeface="Arial"/>
            </a:endParaRPr>
          </a:p>
        </p:txBody>
      </p:sp>
      <p:sp>
        <p:nvSpPr>
          <p:cNvPr id="440" name="Google Shape;440;g2f162f68eb9_0_175"/>
          <p:cNvSpPr txBox="1"/>
          <p:nvPr>
            <p:ph idx="12" type="sldNum"/>
          </p:nvPr>
        </p:nvSpPr>
        <p:spPr>
          <a:xfrm>
            <a:off x="11046958" y="6356350"/>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1" name="Google Shape;441;g2f162f68eb9_0_175"/>
          <p:cNvSpPr txBox="1"/>
          <p:nvPr/>
        </p:nvSpPr>
        <p:spPr>
          <a:xfrm>
            <a:off x="160850" y="100750"/>
            <a:ext cx="7943100" cy="637500"/>
          </a:xfrm>
          <a:prstGeom prst="rect">
            <a:avLst/>
          </a:prstGeom>
          <a:noFill/>
          <a:ln>
            <a:noFill/>
          </a:ln>
        </p:spPr>
        <p:txBody>
          <a:bodyPr anchorCtr="0" anchor="ctr" bIns="34275" lIns="68575" spcFirstLastPara="1" rIns="68575" wrap="square" tIns="34275">
            <a:normAutofit fontScale="92500"/>
          </a:bodyPr>
          <a:lstStyle/>
          <a:p>
            <a:pPr indent="0" lvl="0" marL="0" marR="0" rtl="0" algn="ctr">
              <a:lnSpc>
                <a:spcPct val="115000"/>
              </a:lnSpc>
              <a:spcBef>
                <a:spcPts val="1200"/>
              </a:spcBef>
              <a:spcAft>
                <a:spcPts val="1200"/>
              </a:spcAft>
              <a:buClr>
                <a:srgbClr val="000000"/>
              </a:buClr>
              <a:buSzPct val="100000"/>
              <a:buFont typeface="Arial"/>
              <a:buNone/>
            </a:pPr>
            <a:r>
              <a:rPr b="1" lang="en-US" sz="2400">
                <a:solidFill>
                  <a:srgbClr val="31538F"/>
                </a:solidFill>
                <a:latin typeface="Roboto"/>
                <a:ea typeface="Roboto"/>
                <a:cs typeface="Roboto"/>
                <a:sym typeface="Roboto"/>
              </a:rPr>
              <a:t>AI жасаған кейіпкерлер виртуалды нұсқаушылар ретінде</a:t>
            </a:r>
            <a:endParaRPr b="1" i="0" sz="2400" u="none" cap="none" strike="noStrike">
              <a:solidFill>
                <a:srgbClr val="31538F"/>
              </a:solidFill>
              <a:latin typeface="Roboto"/>
              <a:ea typeface="Roboto"/>
              <a:cs typeface="Roboto"/>
              <a:sym typeface="Roboto"/>
            </a:endParaRPr>
          </a:p>
        </p:txBody>
      </p:sp>
      <p:pic>
        <p:nvPicPr>
          <p:cNvPr id="442" name="Google Shape;442;g2f162f68eb9_0_175"/>
          <p:cNvPicPr preferRelativeResize="0"/>
          <p:nvPr/>
        </p:nvPicPr>
        <p:blipFill rotWithShape="1">
          <a:blip r:embed="rId5">
            <a:alphaModFix/>
          </a:blip>
          <a:srcRect b="0" l="0" r="0" t="0"/>
          <a:stretch/>
        </p:blipFill>
        <p:spPr>
          <a:xfrm>
            <a:off x="7912775" y="3944927"/>
            <a:ext cx="3871750" cy="2720200"/>
          </a:xfrm>
          <a:prstGeom prst="rect">
            <a:avLst/>
          </a:prstGeom>
          <a:noFill/>
          <a:ln>
            <a:noFill/>
          </a:ln>
        </p:spPr>
      </p:pic>
      <p:pic>
        <p:nvPicPr>
          <p:cNvPr id="443" name="Google Shape;443;g2f162f68eb9_0_175"/>
          <p:cNvPicPr preferRelativeResize="0"/>
          <p:nvPr/>
        </p:nvPicPr>
        <p:blipFill rotWithShape="1">
          <a:blip r:embed="rId6">
            <a:alphaModFix/>
          </a:blip>
          <a:srcRect b="0" l="0" r="0" t="0"/>
          <a:stretch/>
        </p:blipFill>
        <p:spPr>
          <a:xfrm>
            <a:off x="7912775" y="940725"/>
            <a:ext cx="3871750" cy="2801724"/>
          </a:xfrm>
          <a:prstGeom prst="rect">
            <a:avLst/>
          </a:prstGeom>
          <a:noFill/>
          <a:ln>
            <a:noFill/>
          </a:ln>
        </p:spPr>
      </p:pic>
      <p:sp>
        <p:nvSpPr>
          <p:cNvPr id="444" name="Google Shape;444;g2f162f68eb9_0_175"/>
          <p:cNvSpPr txBox="1"/>
          <p:nvPr/>
        </p:nvSpPr>
        <p:spPr>
          <a:xfrm>
            <a:off x="1784502" y="6141150"/>
            <a:ext cx="60699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Pataranutaporn, P., Danry, V., Leong, J., Punpongsanon, P., Novy, D., Maes, P., &amp; Sra, M. (2021). AI-generated characters for supporting personalized learning and well-being. Nature Machine Intelligence, 3(12), 1013-1022.</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g2f162f68eb9_0_197"/>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50" name="Google Shape;450;g2f162f68eb9_0_197"/>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451" name="Google Shape;451;g2f162f68eb9_0_197"/>
          <p:cNvSpPr/>
          <p:nvPr/>
        </p:nvSpPr>
        <p:spPr>
          <a:xfrm>
            <a:off x="624025" y="1082275"/>
            <a:ext cx="5953800" cy="5375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lang="en-US" sz="1800">
                <a:latin typeface="Roboto"/>
                <a:ea typeface="Roboto"/>
                <a:cs typeface="Roboto"/>
                <a:sym typeface="Roboto"/>
              </a:rPr>
              <a:t>Жоғары оқу орындарында оқыту тәжірибесі AI бағдарламалық құралымен ауыстырылған кезде,</a:t>
            </a:r>
            <a:endParaRPr b="0" i="0" sz="18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342900" lvl="0" marL="457200" marR="0" rtl="0" algn="just">
              <a:lnSpc>
                <a:spcPct val="150000"/>
              </a:lnSpc>
              <a:spcBef>
                <a:spcPts val="0"/>
              </a:spcBef>
              <a:spcAft>
                <a:spcPts val="0"/>
              </a:spcAft>
              <a:buClr>
                <a:srgbClr val="000000"/>
              </a:buClr>
              <a:buSzPts val="1800"/>
              <a:buFont typeface="Roboto"/>
              <a:buAutoNum type="arabicPeriod"/>
            </a:pPr>
            <a:r>
              <a:rPr lang="en-US" sz="1800">
                <a:latin typeface="Roboto"/>
                <a:ea typeface="Roboto"/>
                <a:cs typeface="Roboto"/>
                <a:sym typeface="Roboto"/>
              </a:rPr>
              <a:t>AI алгоритмдерін әзірлеушілер мен бағдарламалаушылар оқытудың өзіндік көзқарастары мен күн тәртібін енгізе алады</a:t>
            </a:r>
            <a:r>
              <a:rPr b="0" i="0" lang="en-US" sz="1800" u="none" cap="none" strike="noStrike">
                <a:solidFill>
                  <a:srgbClr val="000000"/>
                </a:solidFill>
                <a:latin typeface="Roboto"/>
                <a:ea typeface="Roboto"/>
                <a:cs typeface="Roboto"/>
                <a:sym typeface="Roboto"/>
              </a:rPr>
              <a:t>.</a:t>
            </a:r>
            <a:endParaRPr b="0" i="0" sz="1800" u="none" cap="none" strike="noStrike">
              <a:solidFill>
                <a:srgbClr val="000000"/>
              </a:solidFill>
              <a:latin typeface="Roboto"/>
              <a:ea typeface="Roboto"/>
              <a:cs typeface="Roboto"/>
              <a:sym typeface="Roboto"/>
            </a:endParaRPr>
          </a:p>
          <a:p>
            <a:pPr indent="0" lvl="0" marL="457200" marR="0" rtl="0" algn="just">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342900" lvl="0" marL="457200" marR="0" rtl="0" algn="just">
              <a:lnSpc>
                <a:spcPct val="150000"/>
              </a:lnSpc>
              <a:spcBef>
                <a:spcPts val="0"/>
              </a:spcBef>
              <a:spcAft>
                <a:spcPts val="0"/>
              </a:spcAft>
              <a:buClr>
                <a:srgbClr val="000000"/>
              </a:buClr>
              <a:buSzPts val="1800"/>
              <a:buFont typeface="Roboto"/>
              <a:buAutoNum type="arabicPeriod"/>
            </a:pPr>
            <a:r>
              <a:rPr lang="en-US" sz="1800">
                <a:latin typeface="Roboto"/>
                <a:ea typeface="Roboto"/>
                <a:cs typeface="Roboto"/>
                <a:sym typeface="Roboto"/>
              </a:rPr>
              <a:t>Университеттер өздерінің функциялары мен педагогикалық тәсілдерін қайта қарастырып қана қоймай, сонымен қатар AI-агенттермен және олардың әзірлеушілерімен қарым-қатынастарын орнатуы керек.</a:t>
            </a:r>
            <a:endParaRPr b="0" i="0" sz="1400" u="none" cap="none" strike="noStrike">
              <a:solidFill>
                <a:srgbClr val="000000"/>
              </a:solidFill>
              <a:latin typeface="Roboto"/>
              <a:ea typeface="Roboto"/>
              <a:cs typeface="Roboto"/>
              <a:sym typeface="Roboto"/>
            </a:endParaRPr>
          </a:p>
          <a:p>
            <a:pPr indent="0" lvl="0" marL="171450" marR="0" rtl="0" algn="just">
              <a:lnSpc>
                <a:spcPct val="120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2" name="Google Shape;452;g2f162f68eb9_0_197"/>
          <p:cNvSpPr txBox="1"/>
          <p:nvPr>
            <p:ph idx="12" type="sldNum"/>
          </p:nvPr>
        </p:nvSpPr>
        <p:spPr>
          <a:xfrm>
            <a:off x="11046958" y="6356350"/>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53" name="Google Shape;453;g2f162f68eb9_0_197"/>
          <p:cNvSpPr txBox="1"/>
          <p:nvPr/>
        </p:nvSpPr>
        <p:spPr>
          <a:xfrm>
            <a:off x="0" y="100750"/>
            <a:ext cx="72654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Ықтимал алаңдаушылықтар</a:t>
            </a:r>
            <a:endParaRPr b="1" sz="2400">
              <a:solidFill>
                <a:srgbClr val="31538F"/>
              </a:solidFill>
              <a:latin typeface="Roboto"/>
              <a:ea typeface="Roboto"/>
              <a:cs typeface="Roboto"/>
              <a:sym typeface="Roboto"/>
            </a:endParaRPr>
          </a:p>
        </p:txBody>
      </p:sp>
      <p:pic>
        <p:nvPicPr>
          <p:cNvPr id="454" name="Google Shape;454;g2f162f68eb9_0_197"/>
          <p:cNvPicPr preferRelativeResize="0"/>
          <p:nvPr/>
        </p:nvPicPr>
        <p:blipFill rotWithShape="1">
          <a:blip r:embed="rId5">
            <a:alphaModFix/>
          </a:blip>
          <a:srcRect b="0" l="0" r="0" t="0"/>
          <a:stretch/>
        </p:blipFill>
        <p:spPr>
          <a:xfrm>
            <a:off x="7265125" y="514229"/>
            <a:ext cx="4926875" cy="3163041"/>
          </a:xfrm>
          <a:prstGeom prst="rect">
            <a:avLst/>
          </a:prstGeom>
          <a:noFill/>
          <a:ln>
            <a:noFill/>
          </a:ln>
        </p:spPr>
      </p:pic>
      <p:pic>
        <p:nvPicPr>
          <p:cNvPr id="455" name="Google Shape;455;g2f162f68eb9_0_197"/>
          <p:cNvPicPr preferRelativeResize="0"/>
          <p:nvPr/>
        </p:nvPicPr>
        <p:blipFill rotWithShape="1">
          <a:blip r:embed="rId6">
            <a:alphaModFix/>
          </a:blip>
          <a:srcRect b="0" l="0" r="0" t="0"/>
          <a:stretch/>
        </p:blipFill>
        <p:spPr>
          <a:xfrm>
            <a:off x="6577875" y="4043524"/>
            <a:ext cx="5614126" cy="2312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2f162f68eb9_0_219"/>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61" name="Google Shape;461;g2f162f68eb9_0_219"/>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462" name="Google Shape;462;g2f162f68eb9_0_219"/>
          <p:cNvSpPr/>
          <p:nvPr/>
        </p:nvSpPr>
        <p:spPr>
          <a:xfrm>
            <a:off x="624025" y="909250"/>
            <a:ext cx="11334600" cy="72780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600"/>
              </a:spcBef>
              <a:spcAft>
                <a:spcPts val="0"/>
              </a:spcAft>
              <a:buClr>
                <a:srgbClr val="000000"/>
              </a:buClr>
              <a:buSzPts val="1800"/>
              <a:buFont typeface="Arial"/>
              <a:buNone/>
            </a:pPr>
            <a:r>
              <a:rPr lang="en-US" sz="1800">
                <a:solidFill>
                  <a:schemeClr val="dk1"/>
                </a:solidFill>
                <a:latin typeface="Roboto"/>
                <a:ea typeface="Roboto"/>
                <a:cs typeface="Roboto"/>
                <a:sym typeface="Roboto"/>
              </a:rPr>
              <a:t>Гипотеза нақты адамдарға көрнекі ұқсастығы жоғары объектілер жағымсыз әсерлерді (яғни, таңқаларлық аңғар) тудырады деп болжайды.</a:t>
            </a:r>
            <a:endParaRPr b="0" i="0" sz="1800" u="none" cap="none" strike="noStrike">
              <a:solidFill>
                <a:schemeClr val="dk1"/>
              </a:solidFill>
              <a:latin typeface="Roboto"/>
              <a:ea typeface="Roboto"/>
              <a:cs typeface="Roboto"/>
              <a:sym typeface="Roboto"/>
            </a:endParaRPr>
          </a:p>
          <a:p>
            <a:pPr indent="0" lvl="0" marL="914400" marR="0" rtl="0" algn="just">
              <a:lnSpc>
                <a:spcPct val="120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g2f162f68eb9_0_219"/>
          <p:cNvSpPr txBox="1"/>
          <p:nvPr>
            <p:ph idx="12" type="sldNum"/>
          </p:nvPr>
        </p:nvSpPr>
        <p:spPr>
          <a:xfrm>
            <a:off x="11046958" y="6356350"/>
            <a:ext cx="5367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64" name="Google Shape;464;g2f162f68eb9_0_219"/>
          <p:cNvSpPr txBox="1"/>
          <p:nvPr/>
        </p:nvSpPr>
        <p:spPr>
          <a:xfrm>
            <a:off x="-125"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Таңқаларлық алқап</a:t>
            </a:r>
            <a:r>
              <a:rPr b="1" i="0" lang="en-US" sz="2400" u="none" cap="none" strike="noStrike">
                <a:solidFill>
                  <a:srgbClr val="31538F"/>
                </a:solidFill>
                <a:latin typeface="Roboto"/>
                <a:ea typeface="Roboto"/>
                <a:cs typeface="Roboto"/>
                <a:sym typeface="Roboto"/>
              </a:rPr>
              <a:t> </a:t>
            </a:r>
            <a:endParaRPr b="1" i="0" sz="2400" u="none" cap="none" strike="noStrike">
              <a:solidFill>
                <a:srgbClr val="31538F"/>
              </a:solidFill>
              <a:latin typeface="Roboto"/>
              <a:ea typeface="Roboto"/>
              <a:cs typeface="Roboto"/>
              <a:sym typeface="Roboto"/>
            </a:endParaRPr>
          </a:p>
        </p:txBody>
      </p:sp>
      <p:sp>
        <p:nvSpPr>
          <p:cNvPr id="465" name="Google Shape;465;g2f162f68eb9_0_219"/>
          <p:cNvSpPr txBox="1"/>
          <p:nvPr/>
        </p:nvSpPr>
        <p:spPr>
          <a:xfrm>
            <a:off x="1784500" y="6320975"/>
            <a:ext cx="90645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Roboto"/>
                <a:ea typeface="Roboto"/>
                <a:cs typeface="Roboto"/>
                <a:sym typeface="Roboto"/>
              </a:rPr>
              <a:t>Sasaki, K., Ihaya, K., &amp; Yamada, Y. (2017). Avoidance of novelty contributes to the uncanny valley. Frontiers in psychology, 8, 252740.</a:t>
            </a:r>
            <a:endParaRPr b="0" i="0" sz="12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oboto"/>
              <a:ea typeface="Roboto"/>
              <a:cs typeface="Roboto"/>
              <a:sym typeface="Roboto"/>
            </a:endParaRPr>
          </a:p>
        </p:txBody>
      </p:sp>
      <p:pic>
        <p:nvPicPr>
          <p:cNvPr id="466" name="Google Shape;466;g2f162f68eb9_0_219"/>
          <p:cNvPicPr preferRelativeResize="0"/>
          <p:nvPr/>
        </p:nvPicPr>
        <p:blipFill rotWithShape="1">
          <a:blip r:embed="rId5">
            <a:alphaModFix/>
          </a:blip>
          <a:srcRect b="0" l="0" r="0" t="0"/>
          <a:stretch/>
        </p:blipFill>
        <p:spPr>
          <a:xfrm>
            <a:off x="5169546" y="2301862"/>
            <a:ext cx="7022459" cy="3816000"/>
          </a:xfrm>
          <a:prstGeom prst="rect">
            <a:avLst/>
          </a:prstGeom>
          <a:noFill/>
          <a:ln>
            <a:noFill/>
          </a:ln>
        </p:spPr>
      </p:pic>
      <p:sp>
        <p:nvSpPr>
          <p:cNvPr id="467" name="Google Shape;467;g2f162f68eb9_0_219"/>
          <p:cNvSpPr txBox="1"/>
          <p:nvPr/>
        </p:nvSpPr>
        <p:spPr>
          <a:xfrm>
            <a:off x="6618775" y="1637050"/>
            <a:ext cx="4845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rgbClr val="2F5496"/>
                </a:solidFill>
                <a:highlight>
                  <a:srgbClr val="FFFFFF"/>
                </a:highlight>
                <a:latin typeface="Roboto"/>
                <a:ea typeface="Roboto"/>
                <a:cs typeface="Roboto"/>
                <a:sym typeface="Roboto"/>
              </a:rPr>
              <a:t>Таңқаларлық алқаптың схемалық көрінісі</a:t>
            </a:r>
            <a:endParaRPr b="1" i="0" sz="1800" u="none" cap="none" strike="noStrike">
              <a:solidFill>
                <a:srgbClr val="2F5496"/>
              </a:solidFill>
              <a:latin typeface="Roboto"/>
              <a:ea typeface="Roboto"/>
              <a:cs typeface="Roboto"/>
              <a:sym typeface="Roboto"/>
            </a:endParaRPr>
          </a:p>
        </p:txBody>
      </p:sp>
      <p:sp>
        <p:nvSpPr>
          <p:cNvPr id="468" name="Google Shape;468;g2f162f68eb9_0_219"/>
          <p:cNvSpPr/>
          <p:nvPr/>
        </p:nvSpPr>
        <p:spPr>
          <a:xfrm>
            <a:off x="538750" y="2164850"/>
            <a:ext cx="4727700" cy="3681600"/>
          </a:xfrm>
          <a:prstGeom prst="rect">
            <a:avLst/>
          </a:prstGeom>
          <a:noFill/>
          <a:ln>
            <a:noFill/>
          </a:ln>
        </p:spPr>
        <p:txBody>
          <a:bodyPr anchorCtr="0" anchor="t" bIns="45700" lIns="91425" spcFirstLastPara="1" rIns="91425" wrap="square" tIns="45700">
            <a:noAutofit/>
          </a:bodyPr>
          <a:lstStyle/>
          <a:p>
            <a:pPr indent="-342900" lvl="0" marL="457200" marR="0" rtl="0" algn="just">
              <a:lnSpc>
                <a:spcPct val="120000"/>
              </a:lnSpc>
              <a:spcBef>
                <a:spcPts val="600"/>
              </a:spcBef>
              <a:spcAft>
                <a:spcPts val="0"/>
              </a:spcAft>
              <a:buClr>
                <a:schemeClr val="dk1"/>
              </a:buClr>
              <a:buSzPts val="1800"/>
              <a:buFont typeface="Roboto"/>
              <a:buAutoNum type="arabicPeriod"/>
            </a:pPr>
            <a:r>
              <a:rPr lang="en-US" sz="1800">
                <a:solidFill>
                  <a:schemeClr val="dk1"/>
                </a:solidFill>
                <a:latin typeface="Roboto"/>
                <a:ea typeface="Roboto"/>
                <a:cs typeface="Roboto"/>
                <a:sym typeface="Roboto"/>
              </a:rPr>
              <a:t>Алдымен, бұл ұқсастық артқан сайын, роботтар көбірек таныс болып көрінеді.</a:t>
            </a:r>
            <a:endParaRPr sz="1800">
              <a:solidFill>
                <a:schemeClr val="dk1"/>
              </a:solidFill>
              <a:latin typeface="Roboto"/>
              <a:ea typeface="Roboto"/>
              <a:cs typeface="Roboto"/>
              <a:sym typeface="Roboto"/>
            </a:endParaRPr>
          </a:p>
          <a:p>
            <a:pPr indent="-342900" lvl="0" marL="457200" marR="0" rtl="0" algn="just">
              <a:lnSpc>
                <a:spcPct val="120000"/>
              </a:lnSpc>
              <a:spcBef>
                <a:spcPts val="600"/>
              </a:spcBef>
              <a:spcAft>
                <a:spcPts val="0"/>
              </a:spcAft>
              <a:buClr>
                <a:schemeClr val="dk1"/>
              </a:buClr>
              <a:buSzPts val="1800"/>
              <a:buFont typeface="Roboto"/>
              <a:buAutoNum type="arabicPeriod"/>
            </a:pPr>
            <a:r>
              <a:rPr lang="en-US" sz="1800">
                <a:solidFill>
                  <a:schemeClr val="dk1"/>
                </a:solidFill>
                <a:latin typeface="Roboto"/>
                <a:ea typeface="Roboto"/>
                <a:cs typeface="Roboto"/>
                <a:sym typeface="Roboto"/>
              </a:rPr>
              <a:t>Содан кейін белгілі бір ұқсастық деңгейінде роботтар өте қорқынышты болып көрінеді.</a:t>
            </a:r>
            <a:endParaRPr sz="1800">
              <a:solidFill>
                <a:schemeClr val="dk1"/>
              </a:solidFill>
              <a:latin typeface="Roboto"/>
              <a:ea typeface="Roboto"/>
              <a:cs typeface="Roboto"/>
              <a:sym typeface="Roboto"/>
            </a:endParaRPr>
          </a:p>
          <a:p>
            <a:pPr indent="-342900" lvl="0" marL="457200" marR="0" rtl="0" algn="just">
              <a:lnSpc>
                <a:spcPct val="120000"/>
              </a:lnSpc>
              <a:spcBef>
                <a:spcPts val="600"/>
              </a:spcBef>
              <a:spcAft>
                <a:spcPts val="0"/>
              </a:spcAft>
              <a:buClr>
                <a:schemeClr val="dk1"/>
              </a:buClr>
              <a:buSzPts val="1800"/>
              <a:buFont typeface="Roboto"/>
              <a:buAutoNum type="arabicPeriod"/>
            </a:pPr>
            <a:r>
              <a:rPr lang="en-US" sz="1800">
                <a:solidFill>
                  <a:schemeClr val="dk1"/>
                </a:solidFill>
                <a:latin typeface="Roboto"/>
                <a:ea typeface="Roboto"/>
                <a:cs typeface="Roboto"/>
                <a:sym typeface="Roboto"/>
              </a:rPr>
              <a:t>Алайда, ұқсастық жеткілікті жоғары болған кезде, олардың қорқыныштылығы төмендейді және олардың ұнамдылығы артады.</a:t>
            </a:r>
            <a:endParaRPr sz="1800">
              <a:solidFill>
                <a:schemeClr val="dk1"/>
              </a:solidFill>
              <a:latin typeface="Roboto"/>
              <a:ea typeface="Roboto"/>
              <a:cs typeface="Roboto"/>
              <a:sym typeface="Roboto"/>
            </a:endParaRPr>
          </a:p>
          <a:p>
            <a:pPr indent="0" lvl="0" marL="457200" marR="0" rtl="0" algn="just">
              <a:lnSpc>
                <a:spcPct val="120000"/>
              </a:lnSpc>
              <a:spcBef>
                <a:spcPts val="600"/>
              </a:spcBef>
              <a:spcAft>
                <a:spcPts val="0"/>
              </a:spcAft>
              <a:buNone/>
            </a:pPr>
            <a:r>
              <a:t/>
            </a:r>
            <a:endParaRPr b="0" i="0" sz="1800" u="none" cap="none" strike="noStrike">
              <a:solidFill>
                <a:schemeClr val="dk1"/>
              </a:solidFill>
              <a:latin typeface="Roboto"/>
              <a:ea typeface="Roboto"/>
              <a:cs typeface="Roboto"/>
              <a:sym typeface="Roboto"/>
            </a:endParaRPr>
          </a:p>
          <a:p>
            <a:pPr indent="0" lvl="0" marL="914400" marR="0" rtl="0" algn="just">
              <a:lnSpc>
                <a:spcPct val="120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2f162f68eb9_0_242"/>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74" name="Google Shape;474;g2f162f68eb9_0_242"/>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475" name="Google Shape;475;g2f162f68eb9_0_242"/>
          <p:cNvSpPr/>
          <p:nvPr/>
        </p:nvSpPr>
        <p:spPr>
          <a:xfrm>
            <a:off x="337575" y="1093000"/>
            <a:ext cx="8149200" cy="471480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600"/>
              </a:spcBef>
              <a:spcAft>
                <a:spcPts val="0"/>
              </a:spcAft>
              <a:buClr>
                <a:srgbClr val="000000"/>
              </a:buClr>
              <a:buSzPts val="1800"/>
              <a:buFont typeface="Arial"/>
              <a:buNone/>
            </a:pPr>
            <a:r>
              <a:rPr lang="en-US" sz="1800">
                <a:solidFill>
                  <a:schemeClr val="dk1"/>
                </a:solidFill>
                <a:latin typeface="Roboto"/>
                <a:ea typeface="Roboto"/>
                <a:cs typeface="Roboto"/>
                <a:sym typeface="Roboto"/>
              </a:rPr>
              <a:t>Виртуалды агентті жобалау кезінде жүзеге асырылуы мүмкін әлеуметтік белгілер мен мінез-құлық олардың әлеуметтік сенімділігін жоғарылатады</a:t>
            </a:r>
            <a:r>
              <a:rPr b="0" i="0" lang="en-US" sz="1800" u="none" cap="none" strike="noStrike">
                <a:solidFill>
                  <a:schemeClr val="dk1"/>
                </a:solidFill>
                <a:latin typeface="Roboto"/>
                <a:ea typeface="Roboto"/>
                <a:cs typeface="Roboto"/>
                <a:sym typeface="Roboto"/>
              </a:rPr>
              <a:t>:</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60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Мимика, эмоциялар</a:t>
            </a:r>
            <a:endParaRPr sz="1800">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Дене қалпы, жақындығы</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Бағытты қарау</a:t>
            </a:r>
            <a:endParaRPr sz="1800">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Сөз таңдау</a:t>
            </a:r>
            <a:r>
              <a:rPr b="0" i="0" lang="en-US" sz="1800" u="none" cap="none" strike="noStrike">
                <a:solidFill>
                  <a:schemeClr val="dk1"/>
                </a:solidFill>
                <a:latin typeface="Roboto"/>
                <a:ea typeface="Roboto"/>
                <a:cs typeface="Roboto"/>
                <a:sym typeface="Roboto"/>
              </a:rPr>
              <a:t> </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Эмпатия</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Әдептілік</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Тұлға</a:t>
            </a:r>
            <a:r>
              <a:rPr b="0" i="0" lang="en-US" sz="1800" u="none" cap="none" strike="noStrike">
                <a:solidFill>
                  <a:schemeClr val="dk1"/>
                </a:solidFill>
                <a:latin typeface="Roboto"/>
                <a:ea typeface="Roboto"/>
                <a:cs typeface="Roboto"/>
                <a:sym typeface="Roboto"/>
              </a:rPr>
              <a:t> </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Интерактивтілік</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Қимылдар</a:t>
            </a:r>
            <a:endParaRPr b="0" i="0" sz="1800" u="none" cap="none" strike="noStrike">
              <a:solidFill>
                <a:schemeClr val="dk1"/>
              </a:solidFill>
              <a:latin typeface="Roboto"/>
              <a:ea typeface="Roboto"/>
              <a:cs typeface="Roboto"/>
              <a:sym typeface="Roboto"/>
            </a:endParaRPr>
          </a:p>
          <a:p>
            <a:pPr indent="-342900" lvl="0" marL="457200" marR="0" rtl="0" algn="just">
              <a:lnSpc>
                <a:spcPct val="120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Әлеуметтік жады</a:t>
            </a:r>
            <a:endParaRPr b="0" i="0" sz="1800" u="none" cap="none" strike="noStrike">
              <a:solidFill>
                <a:schemeClr val="dk1"/>
              </a:solidFill>
              <a:latin typeface="Roboto"/>
              <a:ea typeface="Roboto"/>
              <a:cs typeface="Roboto"/>
              <a:sym typeface="Roboto"/>
            </a:endParaRPr>
          </a:p>
        </p:txBody>
      </p:sp>
      <p:sp>
        <p:nvSpPr>
          <p:cNvPr id="476" name="Google Shape;476;g2f162f68eb9_0_242"/>
          <p:cNvSpPr txBox="1"/>
          <p:nvPr>
            <p:ph idx="12" type="sldNum"/>
          </p:nvPr>
        </p:nvSpPr>
        <p:spPr>
          <a:xfrm>
            <a:off x="11046956" y="6356350"/>
            <a:ext cx="483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77" name="Google Shape;477;g2f162f68eb9_0_242"/>
          <p:cNvSpPr txBox="1"/>
          <p:nvPr/>
        </p:nvSpPr>
        <p:spPr>
          <a:xfrm>
            <a:off x="0" y="100750"/>
            <a:ext cx="89712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Виртуалды аватарлардың дизайны</a:t>
            </a:r>
            <a:endParaRPr b="1" i="0" sz="2400" u="none" cap="none" strike="noStrike">
              <a:solidFill>
                <a:srgbClr val="31538F"/>
              </a:solidFill>
              <a:latin typeface="Roboto"/>
              <a:ea typeface="Roboto"/>
              <a:cs typeface="Roboto"/>
              <a:sym typeface="Roboto"/>
            </a:endParaRPr>
          </a:p>
        </p:txBody>
      </p:sp>
      <p:sp>
        <p:nvSpPr>
          <p:cNvPr id="478" name="Google Shape;478;g2f162f68eb9_0_242"/>
          <p:cNvSpPr txBox="1"/>
          <p:nvPr/>
        </p:nvSpPr>
        <p:spPr>
          <a:xfrm>
            <a:off x="1784506" y="6193468"/>
            <a:ext cx="92136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Sinatra, A. M., Pollard, K. A., Files, B. T., Oiknine, A. H., Ericson, M., &amp; Khooshabeh, P. (2021). Social fidelity in virtual agents: Impacts on presence and learning. Computers in Human Behavior, 114, 106562.</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oboto"/>
              <a:ea typeface="Roboto"/>
              <a:cs typeface="Roboto"/>
              <a:sym typeface="Roboto"/>
            </a:endParaRPr>
          </a:p>
        </p:txBody>
      </p:sp>
      <p:pic>
        <p:nvPicPr>
          <p:cNvPr id="479" name="Google Shape;479;g2f162f68eb9_0_242"/>
          <p:cNvPicPr preferRelativeResize="0"/>
          <p:nvPr/>
        </p:nvPicPr>
        <p:blipFill rotWithShape="1">
          <a:blip r:embed="rId5">
            <a:alphaModFix/>
          </a:blip>
          <a:srcRect b="0" l="0" r="0" t="0"/>
          <a:stretch/>
        </p:blipFill>
        <p:spPr>
          <a:xfrm>
            <a:off x="5253050" y="2321575"/>
            <a:ext cx="3544476" cy="3614825"/>
          </a:xfrm>
          <a:prstGeom prst="rect">
            <a:avLst/>
          </a:prstGeom>
          <a:noFill/>
          <a:ln>
            <a:noFill/>
          </a:ln>
        </p:spPr>
      </p:pic>
      <p:pic>
        <p:nvPicPr>
          <p:cNvPr id="480" name="Google Shape;480;g2f162f68eb9_0_242"/>
          <p:cNvPicPr preferRelativeResize="0"/>
          <p:nvPr/>
        </p:nvPicPr>
        <p:blipFill rotWithShape="1">
          <a:blip r:embed="rId6">
            <a:alphaModFix/>
          </a:blip>
          <a:srcRect b="0" l="0" r="0" t="0"/>
          <a:stretch/>
        </p:blipFill>
        <p:spPr>
          <a:xfrm>
            <a:off x="9097575" y="3152013"/>
            <a:ext cx="3094426" cy="2978186"/>
          </a:xfrm>
          <a:prstGeom prst="rect">
            <a:avLst/>
          </a:prstGeom>
          <a:noFill/>
          <a:ln>
            <a:noFill/>
          </a:ln>
        </p:spPr>
      </p:pic>
      <p:pic>
        <p:nvPicPr>
          <p:cNvPr id="481" name="Google Shape;481;g2f162f68eb9_0_242"/>
          <p:cNvPicPr preferRelativeResize="0"/>
          <p:nvPr/>
        </p:nvPicPr>
        <p:blipFill rotWithShape="1">
          <a:blip r:embed="rId7">
            <a:alphaModFix/>
          </a:blip>
          <a:srcRect b="0" l="0" r="0" t="0"/>
          <a:stretch/>
        </p:blipFill>
        <p:spPr>
          <a:xfrm>
            <a:off x="8971125" y="450050"/>
            <a:ext cx="3220874" cy="2570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f129e6790c_0_87"/>
          <p:cNvSpPr/>
          <p:nvPr/>
        </p:nvSpPr>
        <p:spPr>
          <a:xfrm>
            <a:off x="439600" y="738250"/>
            <a:ext cx="6835200" cy="22620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Біз әртүрлі қазақстандық және шетелдік университеттердің студенттеріне ISSAI жазғы зерттеу бағдарламасына жазылу мүмкіндігін береміз.</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Негізгі мақсат студенттерге институттың AI жобаларында жұмыс істеу тәжірибесін алуға мүмкіндік беру, AI саласындағы білім мен дағдыларды алу және ISSAI деректер ғалымдарымен жұмыс істеудің шынайы тәжірибесін кеңейту болды.</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87" name="Google Shape;487;g2f129e6790c_0_87"/>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88" name="Google Shape;488;g2f129e6790c_0_87"/>
          <p:cNvPicPr preferRelativeResize="0"/>
          <p:nvPr/>
        </p:nvPicPr>
        <p:blipFill rotWithShape="1">
          <a:blip r:embed="rId4">
            <a:alphaModFix/>
          </a:blip>
          <a:srcRect b="0" l="0" r="0" t="0"/>
          <a:stretch/>
        </p:blipFill>
        <p:spPr>
          <a:xfrm>
            <a:off x="118905" y="6229107"/>
            <a:ext cx="1462793" cy="529997"/>
          </a:xfrm>
          <a:prstGeom prst="rect">
            <a:avLst/>
          </a:prstGeom>
          <a:noFill/>
          <a:ln>
            <a:noFill/>
          </a:ln>
        </p:spPr>
      </p:pic>
      <p:pic>
        <p:nvPicPr>
          <p:cNvPr descr="A picture containing graphical user interface&#10;&#10;Description automatically generated" id="489" name="Google Shape;489;g2f129e6790c_0_87"/>
          <p:cNvPicPr preferRelativeResize="0"/>
          <p:nvPr/>
        </p:nvPicPr>
        <p:blipFill rotWithShape="1">
          <a:blip r:embed="rId5">
            <a:alphaModFix/>
          </a:blip>
          <a:srcRect b="0" l="0" r="0" t="0"/>
          <a:stretch/>
        </p:blipFill>
        <p:spPr>
          <a:xfrm>
            <a:off x="7620000" y="1091954"/>
            <a:ext cx="4571999" cy="4571999"/>
          </a:xfrm>
          <a:prstGeom prst="rect">
            <a:avLst/>
          </a:prstGeom>
          <a:noFill/>
          <a:ln>
            <a:noFill/>
          </a:ln>
        </p:spPr>
      </p:pic>
      <p:sp>
        <p:nvSpPr>
          <p:cNvPr id="490" name="Google Shape;490;g2f129e6790c_0_87"/>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91" name="Google Shape;491;g2f129e6790c_0_87"/>
          <p:cNvPicPr preferRelativeResize="0"/>
          <p:nvPr/>
        </p:nvPicPr>
        <p:blipFill rotWithShape="1">
          <a:blip r:embed="rId6">
            <a:alphaModFix/>
          </a:blip>
          <a:srcRect b="0" l="0" r="0" t="0"/>
          <a:stretch/>
        </p:blipFill>
        <p:spPr>
          <a:xfrm>
            <a:off x="1876125" y="3206662"/>
            <a:ext cx="3755798" cy="2816825"/>
          </a:xfrm>
          <a:prstGeom prst="rect">
            <a:avLst/>
          </a:prstGeom>
          <a:noFill/>
          <a:ln>
            <a:noFill/>
          </a:ln>
        </p:spPr>
      </p:pic>
      <p:sp>
        <p:nvSpPr>
          <p:cNvPr id="492" name="Google Shape;492;g2f129e6790c_0_87"/>
          <p:cNvSpPr txBox="1"/>
          <p:nvPr/>
        </p:nvSpPr>
        <p:spPr>
          <a:xfrm>
            <a:off x="50" y="100750"/>
            <a:ext cx="12192000" cy="637500"/>
          </a:xfrm>
          <a:prstGeom prst="rect">
            <a:avLst/>
          </a:prstGeom>
          <a:noFill/>
          <a:ln>
            <a:noFill/>
          </a:ln>
        </p:spPr>
        <p:txBody>
          <a:bodyPr anchorCtr="0" anchor="ctr" bIns="34275" lIns="68575" spcFirstLastPara="1" rIns="68575" wrap="square" tIns="34275">
            <a:noAutofit/>
          </a:bodyPr>
          <a:lstStyle/>
          <a:p>
            <a:pPr indent="0" lvl="0" marL="0" marR="0" rtl="0" algn="ctr">
              <a:lnSpc>
                <a:spcPct val="105000"/>
              </a:lnSpc>
              <a:spcBef>
                <a:spcPts val="1200"/>
              </a:spcBef>
              <a:spcAft>
                <a:spcPts val="1200"/>
              </a:spcAft>
              <a:buClr>
                <a:srgbClr val="000000"/>
              </a:buClr>
              <a:buSzPts val="440"/>
              <a:buFont typeface="Arial"/>
              <a:buNone/>
            </a:pPr>
            <a:r>
              <a:rPr b="1" lang="en-US" sz="2400">
                <a:solidFill>
                  <a:srgbClr val="31538F"/>
                </a:solidFill>
                <a:latin typeface="Roboto"/>
                <a:ea typeface="Roboto"/>
                <a:cs typeface="Roboto"/>
                <a:sym typeface="Roboto"/>
              </a:rPr>
              <a:t>ISSAI жазғы зерттеу бағдарламасы</a:t>
            </a:r>
            <a:endParaRPr b="1" sz="2400">
              <a:solidFill>
                <a:srgbClr val="31538F"/>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2f162f68eb9_0_340"/>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498" name="Google Shape;498;g2f162f68eb9_0_340"/>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499" name="Google Shape;499;g2f162f68eb9_0_340"/>
          <p:cNvSpPr/>
          <p:nvPr/>
        </p:nvSpPr>
        <p:spPr>
          <a:xfrm>
            <a:off x="697775" y="738250"/>
            <a:ext cx="10936800" cy="5262600"/>
          </a:xfrm>
          <a:prstGeom prst="rect">
            <a:avLst/>
          </a:prstGeom>
          <a:noFill/>
          <a:ln>
            <a:noFill/>
          </a:ln>
        </p:spPr>
        <p:txBody>
          <a:bodyPr anchorCtr="0" anchor="t" bIns="45700" lIns="91425" spcFirstLastPara="1" rIns="91425" wrap="square" tIns="45700">
            <a:noAutofit/>
          </a:bodyPr>
          <a:lstStyle/>
          <a:p>
            <a:pPr indent="-323850" lvl="0" marL="457200" marR="0" rtl="0" algn="just">
              <a:lnSpc>
                <a:spcPct val="120000"/>
              </a:lnSpc>
              <a:spcBef>
                <a:spcPts val="600"/>
              </a:spcBef>
              <a:spcAft>
                <a:spcPts val="0"/>
              </a:spcAft>
              <a:buClr>
                <a:schemeClr val="dk1"/>
              </a:buClr>
              <a:buSzPts val="1500"/>
              <a:buFont typeface="Roboto"/>
              <a:buAutoNum type="arabicPeriod"/>
            </a:pPr>
            <a:r>
              <a:rPr b="0" i="0" lang="en-US" sz="1500" u="none" cap="none" strike="noStrike">
                <a:solidFill>
                  <a:schemeClr val="dk1"/>
                </a:solidFill>
                <a:latin typeface="Roboto"/>
                <a:ea typeface="Roboto"/>
                <a:cs typeface="Roboto"/>
                <a:sym typeface="Roboto"/>
              </a:rPr>
              <a:t>Selwyn, N. (2022). The future of AI and education: Some cautionary notes. European Journal of Education, 57(4), 620-631.</a:t>
            </a:r>
            <a:endParaRPr b="1" i="0" sz="1800" u="none" cap="none" strike="noStrike">
              <a:solidFill>
                <a:srgbClr val="000000"/>
              </a:solidFill>
              <a:latin typeface="Roboto"/>
              <a:ea typeface="Roboto"/>
              <a:cs typeface="Roboto"/>
              <a:sym typeface="Roboto"/>
            </a:endParaRPr>
          </a:p>
          <a:p>
            <a:pPr indent="-323850" lvl="0" marL="457200" marR="0" rtl="0" algn="just">
              <a:lnSpc>
                <a:spcPct val="10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Zhai, X., Chu, X., Chai, C. S., Jong, M. S. Y., Istenic, A., Spector, M., ... &amp; Li, Y. (2021). A Review of Artificial Intelligence (AI) in Education from 2010 to 2020. Complexity, 2021(1), 8812542.</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Holmes, Wayne; (2023) The Unintended Consequences of Artificial Intelligence and Education. Education International: Brussels, Belgium.</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Koumpouros, Y. (2024). Revealing the true potential and prospects of augmented reality in education. Smart Learning Environments, 11(1), 2.</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Chiu, T. K., Xia, Q., Zhou, X., Chai, C. S., &amp; Cheng, M. (2023). Systematic literature review on opportunities, challenges, and future research recommendations of artificial intelligence in education. Computers and Education: Artificial Intelligence, 4, 100118.</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Kamalov, F., Santandreu Calonge, D., &amp; Gurrib, I. (2023). New era of artificial intelligence in education: Towards a sustainable multifaceted revolution. Sustainability, 15(16), 12451.</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Nguyen, A., Ngo, H. N., Hong, Y., Dang, B., &amp; Nguyen, B. P. T. (2023). Ethical principles for artificial intelligence in education. Education and Information Technologies, 28(4), 4221-4241.</a:t>
            </a:r>
            <a:endParaRPr b="0" i="0" sz="1500" u="none" cap="none" strike="noStrike">
              <a:solidFill>
                <a:srgbClr val="000000"/>
              </a:solidFill>
              <a:latin typeface="Roboto"/>
              <a:ea typeface="Roboto"/>
              <a:cs typeface="Roboto"/>
              <a:sym typeface="Roboto"/>
            </a:endParaRPr>
          </a:p>
          <a:p>
            <a:pPr indent="-323850" lvl="0" marL="457200" marR="0" rtl="0" algn="just">
              <a:lnSpc>
                <a:spcPct val="120000"/>
              </a:lnSpc>
              <a:spcBef>
                <a:spcPts val="0"/>
              </a:spcBef>
              <a:spcAft>
                <a:spcPts val="0"/>
              </a:spcAft>
              <a:buClr>
                <a:srgbClr val="000000"/>
              </a:buClr>
              <a:buSzPts val="1500"/>
              <a:buFont typeface="Roboto"/>
              <a:buAutoNum type="arabicPeriod"/>
            </a:pPr>
            <a:r>
              <a:rPr b="0" i="0" lang="en-US" sz="1500" u="none" cap="none" strike="noStrike">
                <a:solidFill>
                  <a:srgbClr val="000000"/>
                </a:solidFill>
                <a:latin typeface="Roboto"/>
                <a:ea typeface="Roboto"/>
                <a:cs typeface="Roboto"/>
                <a:sym typeface="Roboto"/>
              </a:rPr>
              <a:t>Fink, M. C., Robinson, S. A., &amp; Ertl, B. (2024, July). AI-based avatars are changing the way we learn and teach: benefits and challenges. In Frontiers in Education (Vol. 9, p. 1416307). Frontiers Media SA.</a:t>
            </a:r>
            <a:endParaRPr b="0" i="0" sz="1500" u="none" cap="none" strike="noStrike">
              <a:solidFill>
                <a:srgbClr val="000000"/>
              </a:solidFill>
              <a:latin typeface="Roboto"/>
              <a:ea typeface="Roboto"/>
              <a:cs typeface="Roboto"/>
              <a:sym typeface="Roboto"/>
            </a:endParaRPr>
          </a:p>
          <a:p>
            <a:pPr indent="0" lvl="0" marL="0" marR="0" rtl="0" algn="just">
              <a:lnSpc>
                <a:spcPct val="120000"/>
              </a:lnSpc>
              <a:spcBef>
                <a:spcPts val="600"/>
              </a:spcBef>
              <a:spcAft>
                <a:spcPts val="0"/>
              </a:spcAft>
              <a:buClr>
                <a:srgbClr val="000000"/>
              </a:buClr>
              <a:buSzPts val="1500"/>
              <a:buFont typeface="Arial"/>
              <a:buNone/>
            </a:pPr>
            <a:r>
              <a:t/>
            </a:r>
            <a:endParaRPr b="0" i="0" sz="1500" u="none" cap="none" strike="noStrike">
              <a:solidFill>
                <a:srgbClr val="000000"/>
              </a:solidFill>
              <a:latin typeface="Roboto"/>
              <a:ea typeface="Roboto"/>
              <a:cs typeface="Roboto"/>
              <a:sym typeface="Roboto"/>
            </a:endParaRPr>
          </a:p>
          <a:p>
            <a:pPr indent="0" lvl="0" marL="0" marR="0" rtl="0" algn="just">
              <a:lnSpc>
                <a:spcPct val="120000"/>
              </a:lnSpc>
              <a:spcBef>
                <a:spcPts val="600"/>
              </a:spcBef>
              <a:spcAft>
                <a:spcPts val="0"/>
              </a:spcAft>
              <a:buClr>
                <a:srgbClr val="000000"/>
              </a:buClr>
              <a:buSzPts val="1800"/>
              <a:buFont typeface="Arial"/>
              <a:buNone/>
            </a:pPr>
            <a:r>
              <a:t/>
            </a:r>
            <a:endParaRPr b="0" i="0" sz="1500" u="none" cap="none" strike="noStrike">
              <a:solidFill>
                <a:srgbClr val="000000"/>
              </a:solidFill>
              <a:latin typeface="Roboto"/>
              <a:ea typeface="Roboto"/>
              <a:cs typeface="Roboto"/>
              <a:sym typeface="Roboto"/>
            </a:endParaRPr>
          </a:p>
          <a:p>
            <a:pPr indent="0" lvl="0" marL="0" marR="0" rtl="0" algn="just">
              <a:lnSpc>
                <a:spcPct val="120000"/>
              </a:lnSpc>
              <a:spcBef>
                <a:spcPts val="600"/>
              </a:spcBef>
              <a:spcAft>
                <a:spcPts val="0"/>
              </a:spcAft>
              <a:buClr>
                <a:srgbClr val="000000"/>
              </a:buClr>
              <a:buSzPts val="1800"/>
              <a:buFont typeface="Arial"/>
              <a:buNone/>
            </a:pPr>
            <a:r>
              <a:t/>
            </a:r>
            <a:endParaRPr b="0" i="0" sz="1500" u="none" cap="none" strike="noStrike">
              <a:solidFill>
                <a:srgbClr val="000000"/>
              </a:solidFill>
              <a:latin typeface="Roboto"/>
              <a:ea typeface="Roboto"/>
              <a:cs typeface="Roboto"/>
              <a:sym typeface="Roboto"/>
            </a:endParaRPr>
          </a:p>
        </p:txBody>
      </p:sp>
      <p:sp>
        <p:nvSpPr>
          <p:cNvPr id="500" name="Google Shape;500;g2f162f68eb9_0_340"/>
          <p:cNvSpPr txBox="1"/>
          <p:nvPr>
            <p:ph idx="12" type="sldNum"/>
          </p:nvPr>
        </p:nvSpPr>
        <p:spPr>
          <a:xfrm>
            <a:off x="11046956" y="6356350"/>
            <a:ext cx="504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01" name="Google Shape;501;g2f162f68eb9_0_340"/>
          <p:cNvSpPr txBox="1"/>
          <p:nvPr/>
        </p:nvSpPr>
        <p:spPr>
          <a:xfrm>
            <a:off x="411480" y="100762"/>
            <a:ext cx="7886700" cy="637500"/>
          </a:xfrm>
          <a:prstGeom prst="rect">
            <a:avLst/>
          </a:prstGeom>
          <a:noFill/>
          <a:ln>
            <a:noFill/>
          </a:ln>
        </p:spPr>
        <p:txBody>
          <a:bodyPr anchorCtr="0" anchor="ctr" bIns="34275" lIns="68575" spcFirstLastPara="1" rIns="68575" wrap="square" tIns="34275">
            <a:normAutofit/>
          </a:bodyPr>
          <a:lstStyle/>
          <a:p>
            <a:pPr indent="0" lvl="0" marL="0" marR="0" rtl="0" algn="l">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Оқулар</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2ef6247db6b_0_271"/>
          <p:cNvPicPr preferRelativeResize="0"/>
          <p:nvPr/>
        </p:nvPicPr>
        <p:blipFill rotWithShape="1">
          <a:blip r:embed="rId3">
            <a:alphaModFix/>
          </a:blip>
          <a:srcRect b="0" l="0" r="0" t="0"/>
          <a:stretch/>
        </p:blipFill>
        <p:spPr>
          <a:xfrm>
            <a:off x="0" y="6161209"/>
            <a:ext cx="12192000" cy="727787"/>
          </a:xfrm>
          <a:prstGeom prst="rect">
            <a:avLst/>
          </a:prstGeom>
          <a:noFill/>
          <a:ln>
            <a:noFill/>
          </a:ln>
        </p:spPr>
      </p:pic>
      <p:pic>
        <p:nvPicPr>
          <p:cNvPr id="107" name="Google Shape;107;g2ef6247db6b_0_271"/>
          <p:cNvPicPr preferRelativeResize="0"/>
          <p:nvPr/>
        </p:nvPicPr>
        <p:blipFill rotWithShape="1">
          <a:blip r:embed="rId4">
            <a:alphaModFix/>
          </a:blip>
          <a:srcRect b="0" l="0" r="0" t="0"/>
          <a:stretch/>
        </p:blipFill>
        <p:spPr>
          <a:xfrm>
            <a:off x="160857" y="6229108"/>
            <a:ext cx="1462793" cy="529998"/>
          </a:xfrm>
          <a:prstGeom prst="rect">
            <a:avLst/>
          </a:prstGeom>
          <a:noFill/>
          <a:ln>
            <a:noFill/>
          </a:ln>
        </p:spPr>
      </p:pic>
      <p:sp>
        <p:nvSpPr>
          <p:cNvPr id="108" name="Google Shape;108;g2ef6247db6b_0_271"/>
          <p:cNvSpPr txBox="1"/>
          <p:nvPr/>
        </p:nvSpPr>
        <p:spPr>
          <a:xfrm>
            <a:off x="277345" y="552894"/>
            <a:ext cx="6457500" cy="618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2019 жылдың қыркүйегінен бастап ISSAI Қазақстанда жасанды интеллект саласындағы озық және тиімді зерттеулерді жергілікті қызметкерлер мен ғалымдар жүргізе алатынын көрсетті.</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Қазіргі уақытта бізде 30-ға жуық штаттық қызметкер бар. Сондай-ақ бізде шамамен 25 зерттеуші (негізінен НУ студенттері) және 20 деректер кураторы (барлығы қызмет көрсетуге негізделген келісімшарттар бойынша) бар.</a:t>
            </a:r>
            <a:endParaRPr sz="16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NVIDIA DGX суперкомпьютерлері жасанды интеллект зерттеулерінің іс жүзінде стандарты болып табылады.</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Қазақстанда ISSAI бірінші болып DGX жүйелерін енгізді және оларды қолдануда айтарлықтай тәжірибе жинақтады:</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2 бірлік DGX-1 2019 ж.</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2020 жылы 2 бірлік DGX-2</a:t>
            </a:r>
            <a:endParaRPr sz="16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solidFill>
                  <a:schemeClr val="dk1"/>
                </a:solidFill>
                <a:latin typeface="Roboto"/>
                <a:ea typeface="Roboto"/>
                <a:cs typeface="Roboto"/>
                <a:sym typeface="Roboto"/>
              </a:rPr>
              <a:t>2021 жылы DGX A100 4 бірлік</a:t>
            </a:r>
            <a:endParaRPr sz="1600">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000000"/>
                </a:solidFill>
                <a:latin typeface="Roboto"/>
                <a:ea typeface="Roboto"/>
                <a:cs typeface="Roboto"/>
                <a:sym typeface="Roboto"/>
              </a:rPr>
            </a:b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109" name="Google Shape;109;g2ef6247db6b_0_271"/>
          <p:cNvPicPr preferRelativeResize="0"/>
          <p:nvPr/>
        </p:nvPicPr>
        <p:blipFill rotWithShape="1">
          <a:blip r:embed="rId5">
            <a:alphaModFix/>
          </a:blip>
          <a:srcRect b="11405" l="6475" r="7989" t="10317"/>
          <a:stretch/>
        </p:blipFill>
        <p:spPr>
          <a:xfrm>
            <a:off x="6855976" y="0"/>
            <a:ext cx="5153961" cy="3143691"/>
          </a:xfrm>
          <a:prstGeom prst="rect">
            <a:avLst/>
          </a:prstGeom>
          <a:noFill/>
          <a:ln>
            <a:noFill/>
          </a:ln>
        </p:spPr>
      </p:pic>
      <p:pic>
        <p:nvPicPr>
          <p:cNvPr id="110" name="Google Shape;110;g2ef6247db6b_0_271"/>
          <p:cNvPicPr preferRelativeResize="0"/>
          <p:nvPr/>
        </p:nvPicPr>
        <p:blipFill rotWithShape="1">
          <a:blip r:embed="rId6">
            <a:alphaModFix/>
          </a:blip>
          <a:srcRect b="0" l="0" r="0" t="0"/>
          <a:stretch/>
        </p:blipFill>
        <p:spPr>
          <a:xfrm>
            <a:off x="7758151" y="3143689"/>
            <a:ext cx="3700531" cy="3017521"/>
          </a:xfrm>
          <a:prstGeom prst="rect">
            <a:avLst/>
          </a:prstGeom>
          <a:noFill/>
          <a:ln>
            <a:noFill/>
          </a:ln>
        </p:spPr>
      </p:pic>
      <p:sp>
        <p:nvSpPr>
          <p:cNvPr id="111" name="Google Shape;111;g2ef6247db6b_0_271"/>
          <p:cNvSpPr txBox="1"/>
          <p:nvPr/>
        </p:nvSpPr>
        <p:spPr>
          <a:xfrm>
            <a:off x="0" y="100750"/>
            <a:ext cx="6856200" cy="9060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Ақылды жүйелер және жасанды интеллект институты</a:t>
            </a:r>
            <a:r>
              <a:rPr b="1" i="0" lang="en-US" sz="2400" u="none" cap="none" strike="noStrike">
                <a:solidFill>
                  <a:srgbClr val="31538F"/>
                </a:solidFill>
                <a:latin typeface="Roboto"/>
                <a:ea typeface="Roboto"/>
                <a:cs typeface="Roboto"/>
                <a:sym typeface="Roboto"/>
              </a:rPr>
              <a:t> (ISSAI)</a:t>
            </a:r>
            <a:endParaRPr b="1" i="0" sz="2400" u="none" cap="none" strike="noStrike">
              <a:solidFill>
                <a:srgbClr val="31538F"/>
              </a:solidFill>
              <a:latin typeface="Roboto"/>
              <a:ea typeface="Roboto"/>
              <a:cs typeface="Roboto"/>
              <a:sym typeface="Roboto"/>
            </a:endParaRPr>
          </a:p>
        </p:txBody>
      </p:sp>
      <p:sp>
        <p:nvSpPr>
          <p:cNvPr id="112" name="Google Shape;112;g2ef6247db6b_0_271"/>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5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07" name="Google Shape;507;p57"/>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508" name="Google Shape;508;p57"/>
          <p:cNvPicPr preferRelativeResize="0"/>
          <p:nvPr/>
        </p:nvPicPr>
        <p:blipFill rotWithShape="1">
          <a:blip r:embed="rId5">
            <a:alphaModFix/>
          </a:blip>
          <a:srcRect b="0" l="0" r="0" t="0"/>
          <a:stretch/>
        </p:blipFill>
        <p:spPr>
          <a:xfrm>
            <a:off x="3866095" y="940096"/>
            <a:ext cx="4459808" cy="1615872"/>
          </a:xfrm>
          <a:prstGeom prst="rect">
            <a:avLst/>
          </a:prstGeom>
          <a:noFill/>
          <a:ln>
            <a:noFill/>
          </a:ln>
        </p:spPr>
      </p:pic>
      <p:sp>
        <p:nvSpPr>
          <p:cNvPr id="509" name="Google Shape;509;p57"/>
          <p:cNvSpPr/>
          <p:nvPr/>
        </p:nvSpPr>
        <p:spPr>
          <a:xfrm>
            <a:off x="4535314" y="3167390"/>
            <a:ext cx="312136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US" sz="4000">
                <a:solidFill>
                  <a:schemeClr val="lt1"/>
                </a:solidFill>
              </a:rPr>
              <a:t>Рақмет</a:t>
            </a:r>
            <a:r>
              <a:rPr b="0" i="0" lang="en-US" sz="4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10" name="Google Shape;510;p57"/>
          <p:cNvSpPr/>
          <p:nvPr/>
        </p:nvSpPr>
        <p:spPr>
          <a:xfrm>
            <a:off x="4407603" y="4594133"/>
            <a:ext cx="3376787"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2400" u="none" cap="none" strike="noStrike">
                <a:solidFill>
                  <a:schemeClr val="lt1"/>
                </a:solidFill>
                <a:latin typeface="Arial"/>
                <a:ea typeface="Arial"/>
                <a:cs typeface="Arial"/>
                <a:sym typeface="Arial"/>
              </a:rPr>
              <a:t>https://issai.nu.edu.kz/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g2e7dbc36f87_0_257"/>
          <p:cNvPicPr preferRelativeResize="0"/>
          <p:nvPr/>
        </p:nvPicPr>
        <p:blipFill rotWithShape="1">
          <a:blip r:embed="rId3">
            <a:alphaModFix/>
          </a:blip>
          <a:srcRect b="0" l="0" r="0" t="0"/>
          <a:stretch/>
        </p:blipFill>
        <p:spPr>
          <a:xfrm>
            <a:off x="160850" y="2078438"/>
            <a:ext cx="3642325" cy="2402557"/>
          </a:xfrm>
          <a:prstGeom prst="rect">
            <a:avLst/>
          </a:prstGeom>
          <a:noFill/>
          <a:ln>
            <a:noFill/>
          </a:ln>
        </p:spPr>
      </p:pic>
      <p:pic>
        <p:nvPicPr>
          <p:cNvPr id="516" name="Google Shape;516;g2e7dbc36f87_0_257"/>
          <p:cNvPicPr preferRelativeResize="0"/>
          <p:nvPr/>
        </p:nvPicPr>
        <p:blipFill rotWithShape="1">
          <a:blip r:embed="rId4">
            <a:alphaModFix/>
          </a:blip>
          <a:srcRect b="0" l="0" r="0" t="0"/>
          <a:stretch/>
        </p:blipFill>
        <p:spPr>
          <a:xfrm>
            <a:off x="0" y="6130212"/>
            <a:ext cx="12192000" cy="727787"/>
          </a:xfrm>
          <a:prstGeom prst="rect">
            <a:avLst/>
          </a:prstGeom>
          <a:noFill/>
          <a:ln>
            <a:noFill/>
          </a:ln>
        </p:spPr>
      </p:pic>
      <p:pic>
        <p:nvPicPr>
          <p:cNvPr id="517" name="Google Shape;517;g2e7dbc36f87_0_257"/>
          <p:cNvPicPr preferRelativeResize="0"/>
          <p:nvPr/>
        </p:nvPicPr>
        <p:blipFill rotWithShape="1">
          <a:blip r:embed="rId5">
            <a:alphaModFix/>
          </a:blip>
          <a:srcRect b="0" l="0" r="0" t="0"/>
          <a:stretch/>
        </p:blipFill>
        <p:spPr>
          <a:xfrm>
            <a:off x="160857" y="6229107"/>
            <a:ext cx="1462793" cy="529997"/>
          </a:xfrm>
          <a:prstGeom prst="rect">
            <a:avLst/>
          </a:prstGeom>
          <a:noFill/>
          <a:ln>
            <a:noFill/>
          </a:ln>
        </p:spPr>
      </p:pic>
      <p:sp>
        <p:nvSpPr>
          <p:cNvPr id="518" name="Google Shape;518;g2e7dbc36f87_0_257"/>
          <p:cNvSpPr txBox="1"/>
          <p:nvPr>
            <p:ph idx="12" type="sldNum"/>
          </p:nvPr>
        </p:nvSpPr>
        <p:spPr>
          <a:xfrm>
            <a:off x="11046957" y="6356350"/>
            <a:ext cx="515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b="1" lang="en-US" sz="2000">
                <a:solidFill>
                  <a:schemeClr val="lt1"/>
                </a:solidFill>
              </a:rPr>
              <a:t>‹#›</a:t>
            </a:fld>
            <a:endParaRPr b="1" sz="2000">
              <a:solidFill>
                <a:schemeClr val="lt1"/>
              </a:solidFill>
            </a:endParaRPr>
          </a:p>
        </p:txBody>
      </p:sp>
      <p:pic>
        <p:nvPicPr>
          <p:cNvPr id="519" name="Google Shape;519;g2e7dbc36f87_0_257"/>
          <p:cNvPicPr preferRelativeResize="0"/>
          <p:nvPr/>
        </p:nvPicPr>
        <p:blipFill rotWithShape="1">
          <a:blip r:embed="rId6">
            <a:alphaModFix/>
          </a:blip>
          <a:srcRect b="0" l="0" r="0" t="0"/>
          <a:stretch/>
        </p:blipFill>
        <p:spPr>
          <a:xfrm>
            <a:off x="160856" y="90827"/>
            <a:ext cx="8949189" cy="1799000"/>
          </a:xfrm>
          <a:prstGeom prst="rect">
            <a:avLst/>
          </a:prstGeom>
          <a:noFill/>
          <a:ln>
            <a:noFill/>
          </a:ln>
        </p:spPr>
      </p:pic>
      <p:pic>
        <p:nvPicPr>
          <p:cNvPr id="520" name="Google Shape;520;g2e7dbc36f87_0_257"/>
          <p:cNvPicPr preferRelativeResize="0"/>
          <p:nvPr/>
        </p:nvPicPr>
        <p:blipFill rotWithShape="1">
          <a:blip r:embed="rId7">
            <a:alphaModFix/>
          </a:blip>
          <a:srcRect b="0" l="0" r="0" t="0"/>
          <a:stretch/>
        </p:blipFill>
        <p:spPr>
          <a:xfrm>
            <a:off x="6176025" y="1889828"/>
            <a:ext cx="5715876" cy="1144695"/>
          </a:xfrm>
          <a:prstGeom prst="rect">
            <a:avLst/>
          </a:prstGeom>
          <a:noFill/>
          <a:ln>
            <a:noFill/>
          </a:ln>
        </p:spPr>
      </p:pic>
      <p:pic>
        <p:nvPicPr>
          <p:cNvPr id="521" name="Google Shape;521;g2e7dbc36f87_0_257"/>
          <p:cNvPicPr preferRelativeResize="0"/>
          <p:nvPr/>
        </p:nvPicPr>
        <p:blipFill rotWithShape="1">
          <a:blip r:embed="rId8">
            <a:alphaModFix/>
          </a:blip>
          <a:srcRect b="0" l="2253" r="2991" t="0"/>
          <a:stretch/>
        </p:blipFill>
        <p:spPr>
          <a:xfrm>
            <a:off x="4026800" y="3224450"/>
            <a:ext cx="4679465" cy="2905750"/>
          </a:xfrm>
          <a:prstGeom prst="rect">
            <a:avLst/>
          </a:prstGeom>
          <a:noFill/>
          <a:ln>
            <a:noFill/>
          </a:ln>
        </p:spPr>
      </p:pic>
      <p:pic>
        <p:nvPicPr>
          <p:cNvPr id="522" name="Google Shape;522;g2e7dbc36f87_0_257"/>
          <p:cNvPicPr preferRelativeResize="0"/>
          <p:nvPr/>
        </p:nvPicPr>
        <p:blipFill rotWithShape="1">
          <a:blip r:embed="rId9">
            <a:alphaModFix/>
          </a:blip>
          <a:srcRect b="0" l="0" r="0" t="0"/>
          <a:stretch/>
        </p:blipFill>
        <p:spPr>
          <a:xfrm>
            <a:off x="9706425" y="2419450"/>
            <a:ext cx="2430601" cy="3644093"/>
          </a:xfrm>
          <a:prstGeom prst="rect">
            <a:avLst/>
          </a:prstGeom>
          <a:noFill/>
          <a:ln>
            <a:noFill/>
          </a:ln>
        </p:spPr>
      </p:pic>
      <p:sp>
        <p:nvSpPr>
          <p:cNvPr id="523" name="Google Shape;523;g2e7dbc36f87_0_257"/>
          <p:cNvSpPr txBox="1"/>
          <p:nvPr/>
        </p:nvSpPr>
        <p:spPr>
          <a:xfrm>
            <a:off x="2246400" y="753225"/>
            <a:ext cx="8416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highlight>
                  <a:srgbClr val="FFFF00"/>
                </a:highlight>
                <a:latin typeface="Roboto"/>
                <a:ea typeface="Roboto"/>
                <a:cs typeface="Roboto"/>
                <a:sym typeface="Roboto"/>
              </a:rPr>
              <a:t>Роботы-гуманоиды шагнули из научной фантастики в реальность</a:t>
            </a:r>
            <a:endParaRPr b="1" i="0" sz="2000" u="none" cap="none" strike="noStrike">
              <a:solidFill>
                <a:srgbClr val="000000"/>
              </a:solidFill>
              <a:highlight>
                <a:srgbClr val="FFFF00"/>
              </a:highlight>
              <a:latin typeface="Roboto"/>
              <a:ea typeface="Roboto"/>
              <a:cs typeface="Roboto"/>
              <a:sym typeface="Roboto"/>
            </a:endParaRPr>
          </a:p>
        </p:txBody>
      </p:sp>
      <p:sp>
        <p:nvSpPr>
          <p:cNvPr id="524" name="Google Shape;524;g2e7dbc36f87_0_257"/>
          <p:cNvSpPr txBox="1"/>
          <p:nvPr/>
        </p:nvSpPr>
        <p:spPr>
          <a:xfrm>
            <a:off x="4026800" y="2485550"/>
            <a:ext cx="6020100" cy="76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highlight>
                  <a:srgbClr val="CFE2F3"/>
                </a:highlight>
                <a:latin typeface="Roboto"/>
                <a:ea typeface="Roboto"/>
                <a:cs typeface="Roboto"/>
                <a:sym typeface="Roboto"/>
              </a:rPr>
              <a:t>Doston Dynamics представила электрическую версию гуманоидного робота Atlas</a:t>
            </a:r>
            <a:endParaRPr b="0" i="0" sz="2000" u="none" cap="none" strike="noStrike">
              <a:solidFill>
                <a:srgbClr val="000000"/>
              </a:solidFill>
              <a:highlight>
                <a:srgbClr val="CFE2F3"/>
              </a:highlight>
              <a:latin typeface="Roboto"/>
              <a:ea typeface="Roboto"/>
              <a:cs typeface="Roboto"/>
              <a:sym typeface="Roboto"/>
            </a:endParaRPr>
          </a:p>
        </p:txBody>
      </p:sp>
      <p:sp>
        <p:nvSpPr>
          <p:cNvPr id="525" name="Google Shape;525;g2e7dbc36f87_0_257"/>
          <p:cNvSpPr txBox="1"/>
          <p:nvPr/>
        </p:nvSpPr>
        <p:spPr>
          <a:xfrm>
            <a:off x="160850" y="4797700"/>
            <a:ext cx="3865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highlight>
                  <a:srgbClr val="F4CCCC"/>
                </a:highlight>
                <a:latin typeface="Roboto"/>
                <a:ea typeface="Roboto"/>
                <a:cs typeface="Roboto"/>
                <a:sym typeface="Roboto"/>
              </a:rPr>
              <a:t>Tesla запустила двух роботов Optimus для работы на своем заводе</a:t>
            </a:r>
            <a:endParaRPr b="1" i="0" sz="2000" u="none" cap="none" strike="noStrike">
              <a:solidFill>
                <a:schemeClr val="dk1"/>
              </a:solidFill>
              <a:highlight>
                <a:srgbClr val="F4CCCC"/>
              </a:highlight>
              <a:latin typeface="Roboto"/>
              <a:ea typeface="Roboto"/>
              <a:cs typeface="Roboto"/>
              <a:sym typeface="Roboto"/>
            </a:endParaRPr>
          </a:p>
        </p:txBody>
      </p:sp>
      <p:sp>
        <p:nvSpPr>
          <p:cNvPr id="526" name="Google Shape;526;g2e7dbc36f87_0_257"/>
          <p:cNvSpPr txBox="1"/>
          <p:nvPr/>
        </p:nvSpPr>
        <p:spPr>
          <a:xfrm>
            <a:off x="6887975" y="0"/>
            <a:ext cx="5304000" cy="4617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1200"/>
              </a:spcBef>
              <a:spcAft>
                <a:spcPts val="1200"/>
              </a:spcAft>
              <a:buClr>
                <a:srgbClr val="000000"/>
              </a:buClr>
              <a:buSzPts val="935"/>
              <a:buFont typeface="Arial"/>
              <a:buNone/>
            </a:pPr>
            <a:r>
              <a:rPr b="1" i="0" lang="en-US" sz="2440" u="none" cap="none" strike="noStrike">
                <a:solidFill>
                  <a:srgbClr val="31538F"/>
                </a:solidFill>
                <a:latin typeface="Roboto"/>
                <a:ea typeface="Roboto"/>
                <a:cs typeface="Roboto"/>
                <a:sym typeface="Roboto"/>
              </a:rPr>
              <a:t>Роботизированная реальность</a:t>
            </a:r>
            <a:endParaRPr b="1" i="0" sz="2440" u="none" cap="none" strike="noStrike">
              <a:solidFill>
                <a:srgbClr val="31538F"/>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g2e7dbc36f87_0_248"/>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532" name="Google Shape;532;g2e7dbc36f87_0_248"/>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533" name="Google Shape;533;g2e7dbc36f87_0_248"/>
          <p:cNvSpPr/>
          <p:nvPr/>
        </p:nvSpPr>
        <p:spPr>
          <a:xfrm>
            <a:off x="503625" y="844300"/>
            <a:ext cx="11197800" cy="2788500"/>
          </a:xfrm>
          <a:prstGeom prst="rect">
            <a:avLst/>
          </a:prstGeom>
          <a:noFill/>
          <a:ln>
            <a:noFill/>
          </a:ln>
        </p:spPr>
        <p:txBody>
          <a:bodyPr anchorCtr="0" anchor="t" bIns="45700" lIns="91425" spcFirstLastPara="1" rIns="91425" wrap="square" tIns="45700">
            <a:noAutofit/>
          </a:bodyPr>
          <a:lstStyle/>
          <a:p>
            <a:pPr indent="0" lvl="0" marL="0" marR="0" rtl="0" algn="just">
              <a:lnSpc>
                <a:spcPct val="115000"/>
              </a:lnSpc>
              <a:spcBef>
                <a:spcPts val="60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Speculate that the future is a "Robotic Reality" in which communicative </a:t>
            </a:r>
            <a:endParaRPr b="0" i="0" sz="1800" u="none" cap="none" strike="noStrike">
              <a:solidFill>
                <a:srgbClr val="000000"/>
              </a:solidFill>
              <a:latin typeface="Roboto"/>
              <a:ea typeface="Roboto"/>
              <a:cs typeface="Roboto"/>
              <a:sym typeface="Roboto"/>
            </a:endParaRPr>
          </a:p>
          <a:p>
            <a:pPr indent="0" lvl="0" marL="0" marR="0" rtl="0" algn="just">
              <a:lnSpc>
                <a:spcPct val="115000"/>
              </a:lnSpc>
              <a:spcBef>
                <a:spcPts val="600"/>
              </a:spcBef>
              <a:spcAft>
                <a:spcPts val="0"/>
              </a:spcAft>
              <a:buClr>
                <a:srgbClr val="000000"/>
              </a:buClr>
              <a:buSzPts val="1800"/>
              <a:buFont typeface="Arial"/>
              <a:buNone/>
            </a:pPr>
            <a:r>
              <a:rPr b="0" i="0" lang="en-US" sz="1800" u="none" cap="none" strike="noStrike">
                <a:solidFill>
                  <a:srgbClr val="000000"/>
                </a:solidFill>
                <a:latin typeface="Roboto"/>
                <a:ea typeface="Roboto"/>
                <a:cs typeface="Roboto"/>
                <a:sym typeface="Roboto"/>
              </a:rPr>
              <a:t>low-cost humanoid robots integrated with LLMs will be among us for service work and replacing industrial workers in factories</a:t>
            </a:r>
            <a:endParaRPr b="0" i="0" sz="1800" u="none" cap="none" strike="noStrike">
              <a:solidFill>
                <a:srgbClr val="000000"/>
              </a:solidFill>
              <a:latin typeface="Roboto"/>
              <a:ea typeface="Roboto"/>
              <a:cs typeface="Roboto"/>
              <a:sym typeface="Roboto"/>
            </a:endParaRPr>
          </a:p>
          <a:p>
            <a:pPr indent="0" lvl="0" marL="0" marR="0" rtl="0" algn="just">
              <a:lnSpc>
                <a:spcPct val="115000"/>
              </a:lnSpc>
              <a:spcBef>
                <a:spcPts val="60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0" lvl="0" marL="0" marR="0" rtl="0" algn="just">
              <a:lnSpc>
                <a:spcPct val="115000"/>
              </a:lnSpc>
              <a:spcBef>
                <a:spcPts val="600"/>
              </a:spcBef>
              <a:spcAft>
                <a:spcPts val="0"/>
              </a:spcAft>
              <a:buClr>
                <a:schemeClr val="dk1"/>
              </a:buClr>
              <a:buSzPts val="1100"/>
              <a:buFont typeface="Arial"/>
              <a:buNone/>
            </a:pPr>
            <a:r>
              <a:rPr b="0" i="0" lang="en-US" sz="1800" u="none" cap="none" strike="noStrike">
                <a:solidFill>
                  <a:schemeClr val="dk1"/>
                </a:solidFill>
                <a:latin typeface="Roboto"/>
                <a:ea typeface="Roboto"/>
                <a:cs typeface="Roboto"/>
                <a:sym typeface="Roboto"/>
              </a:rPr>
              <a:t>You can argue that the main technologies hurdles sensing, balancing, and communication has been solved and components are getting cheaper thanks to China. </a:t>
            </a:r>
            <a:endParaRPr b="0" i="0" sz="1800" u="none" cap="none" strike="noStrike">
              <a:solidFill>
                <a:schemeClr val="dk1"/>
              </a:solidFill>
              <a:latin typeface="Roboto"/>
              <a:ea typeface="Roboto"/>
              <a:cs typeface="Roboto"/>
              <a:sym typeface="Roboto"/>
            </a:endParaRPr>
          </a:p>
          <a:p>
            <a:pPr indent="0" lvl="0" marL="0" marR="0" rtl="0" algn="just">
              <a:lnSpc>
                <a:spcPct val="115000"/>
              </a:lnSpc>
              <a:spcBef>
                <a:spcPts val="600"/>
              </a:spcBef>
              <a:spcAft>
                <a:spcPts val="0"/>
              </a:spcAft>
              <a:buClr>
                <a:schemeClr val="dk1"/>
              </a:buClr>
              <a:buSzPts val="1100"/>
              <a:buFont typeface="Arial"/>
              <a:buNone/>
            </a:pPr>
            <a:r>
              <a:rPr b="0" i="0" lang="en-US" sz="1800" u="none" cap="none" strike="noStrike">
                <a:solidFill>
                  <a:schemeClr val="dk1"/>
                </a:solidFill>
                <a:latin typeface="Roboto"/>
                <a:ea typeface="Roboto"/>
                <a:cs typeface="Roboto"/>
                <a:sym typeface="Roboto"/>
              </a:rPr>
              <a:t>10k USD humanoid will be possible before 2030 (speculation).</a:t>
            </a:r>
            <a:endParaRPr b="0" i="0" sz="1800" u="none" cap="none" strike="noStrike">
              <a:solidFill>
                <a:schemeClr val="dk1"/>
              </a:solidFill>
              <a:latin typeface="Roboto"/>
              <a:ea typeface="Roboto"/>
              <a:cs typeface="Roboto"/>
              <a:sym typeface="Roboto"/>
            </a:endParaRPr>
          </a:p>
          <a:p>
            <a:pPr indent="0" lvl="0" marL="0" marR="0" rtl="0" algn="just">
              <a:lnSpc>
                <a:spcPct val="115000"/>
              </a:lnSpc>
              <a:spcBef>
                <a:spcPts val="60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0" lvl="0" marL="0" marR="0" rtl="0" algn="just">
              <a:lnSpc>
                <a:spcPct val="115000"/>
              </a:lnSpc>
              <a:spcBef>
                <a:spcPts val="600"/>
              </a:spcBef>
              <a:spcAft>
                <a:spcPts val="0"/>
              </a:spcAft>
              <a:buClr>
                <a:srgbClr val="000000"/>
              </a:buClr>
              <a:buSzPts val="1800"/>
              <a:buFont typeface="Arial"/>
              <a:buNone/>
            </a:pPr>
            <a:r>
              <a:t/>
            </a:r>
            <a:endParaRPr b="0" i="0" sz="1800" u="none" cap="none" strike="noStrike">
              <a:solidFill>
                <a:srgbClr val="000000"/>
              </a:solidFill>
              <a:latin typeface="Roboto"/>
              <a:ea typeface="Roboto"/>
              <a:cs typeface="Roboto"/>
              <a:sym typeface="Roboto"/>
            </a:endParaRPr>
          </a:p>
          <a:p>
            <a:pPr indent="0" lvl="0" marL="0" marR="0" rtl="0" algn="just">
              <a:lnSpc>
                <a:spcPct val="120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4" name="Google Shape;534;g2e7dbc36f87_0_248"/>
          <p:cNvSpPr txBox="1"/>
          <p:nvPr>
            <p:ph idx="12" type="sldNum"/>
          </p:nvPr>
        </p:nvSpPr>
        <p:spPr>
          <a:xfrm>
            <a:off x="11046957" y="6356350"/>
            <a:ext cx="515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b="1" lang="en-US" sz="2000">
                <a:solidFill>
                  <a:schemeClr val="lt1"/>
                </a:solidFill>
              </a:rPr>
              <a:t>‹#›</a:t>
            </a:fld>
            <a:endParaRPr b="1" sz="2000">
              <a:solidFill>
                <a:schemeClr val="lt1"/>
              </a:solidFill>
            </a:endParaRPr>
          </a:p>
        </p:txBody>
      </p:sp>
      <p:sp>
        <p:nvSpPr>
          <p:cNvPr id="535" name="Google Shape;535;g2e7dbc36f87_0_248"/>
          <p:cNvSpPr txBox="1"/>
          <p:nvPr/>
        </p:nvSpPr>
        <p:spPr>
          <a:xfrm>
            <a:off x="411474" y="100750"/>
            <a:ext cx="3671100" cy="637500"/>
          </a:xfrm>
          <a:prstGeom prst="rect">
            <a:avLst/>
          </a:prstGeom>
          <a:noFill/>
          <a:ln>
            <a:noFill/>
          </a:ln>
        </p:spPr>
        <p:txBody>
          <a:bodyPr anchorCtr="0" anchor="ctr" bIns="34275" lIns="68575" spcFirstLastPara="1" rIns="68575" wrap="square" tIns="34275">
            <a:normAutofit fontScale="70000" lnSpcReduction="20000"/>
          </a:bodyPr>
          <a:lstStyle/>
          <a:p>
            <a:pPr indent="0" lvl="0" marL="0" marR="0" rtl="0" algn="l">
              <a:lnSpc>
                <a:spcPct val="115000"/>
              </a:lnSpc>
              <a:spcBef>
                <a:spcPts val="1200"/>
              </a:spcBef>
              <a:spcAft>
                <a:spcPts val="1200"/>
              </a:spcAft>
              <a:buClr>
                <a:srgbClr val="000000"/>
              </a:buClr>
              <a:buSzPct val="142855"/>
              <a:buFont typeface="Arial"/>
              <a:buNone/>
            </a:pPr>
            <a:r>
              <a:rPr b="1" i="0" lang="en-US" sz="2400" u="none" cap="none" strike="noStrike">
                <a:solidFill>
                  <a:srgbClr val="31538F"/>
                </a:solidFill>
                <a:latin typeface="Roboto"/>
                <a:ea typeface="Roboto"/>
                <a:cs typeface="Roboto"/>
                <a:sym typeface="Roboto"/>
              </a:rPr>
              <a:t>Note: Robotic Reality</a:t>
            </a:r>
            <a:endParaRPr b="1" i="0" sz="2400" u="none" cap="none" strike="noStrike">
              <a:solidFill>
                <a:srgbClr val="31538F"/>
              </a:solidFill>
              <a:latin typeface="Roboto"/>
              <a:ea typeface="Roboto"/>
              <a:cs typeface="Roboto"/>
              <a:sym typeface="Roboto"/>
            </a:endParaRPr>
          </a:p>
        </p:txBody>
      </p:sp>
      <p:sp>
        <p:nvSpPr>
          <p:cNvPr id="536" name="Google Shape;536;g2e7dbc36f87_0_248"/>
          <p:cNvSpPr txBox="1"/>
          <p:nvPr/>
        </p:nvSpPr>
        <p:spPr>
          <a:xfrm>
            <a:off x="1784500" y="6356347"/>
            <a:ext cx="9213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boto"/>
                <a:ea typeface="Roboto"/>
                <a:cs typeface="Roboto"/>
                <a:sym typeface="Roboto"/>
              </a:rPr>
              <a:t>prompt engineering guide https://www.promptingguide.ai/</a:t>
            </a:r>
            <a:endParaRPr b="0" i="0" sz="1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37"/>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542" name="Google Shape;542;p37"/>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pic>
        <p:nvPicPr>
          <p:cNvPr id="543" name="Google Shape;543;p37"/>
          <p:cNvPicPr preferRelativeResize="0"/>
          <p:nvPr/>
        </p:nvPicPr>
        <p:blipFill rotWithShape="1">
          <a:blip r:embed="rId5">
            <a:alphaModFix/>
          </a:blip>
          <a:srcRect b="3679" l="0" r="0" t="0"/>
          <a:stretch/>
        </p:blipFill>
        <p:spPr>
          <a:xfrm>
            <a:off x="331600" y="819700"/>
            <a:ext cx="6235325" cy="3378351"/>
          </a:xfrm>
          <a:prstGeom prst="rect">
            <a:avLst/>
          </a:prstGeom>
          <a:noFill/>
          <a:ln>
            <a:noFill/>
          </a:ln>
        </p:spPr>
      </p:pic>
      <p:sp>
        <p:nvSpPr>
          <p:cNvPr id="544" name="Google Shape;544;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lang="en-US" sz="2000">
                <a:solidFill>
                  <a:schemeClr val="lt1"/>
                </a:solidFill>
              </a:rPr>
              <a:t>‹#›</a:t>
            </a:fld>
            <a:endParaRPr b="1" sz="2000">
              <a:solidFill>
                <a:schemeClr val="lt1"/>
              </a:solidFill>
            </a:endParaRPr>
          </a:p>
        </p:txBody>
      </p:sp>
      <p:sp>
        <p:nvSpPr>
          <p:cNvPr id="545" name="Google Shape;545;p37"/>
          <p:cNvSpPr txBox="1"/>
          <p:nvPr/>
        </p:nvSpPr>
        <p:spPr>
          <a:xfrm>
            <a:off x="248077" y="4425972"/>
            <a:ext cx="2319900" cy="442500"/>
          </a:xfrm>
          <a:prstGeom prst="rect">
            <a:avLst/>
          </a:prstGeom>
          <a:noFill/>
          <a:ln>
            <a:noFill/>
          </a:ln>
        </p:spPr>
        <p:txBody>
          <a:bodyPr anchorCtr="0" anchor="t" bIns="91425" lIns="91425" spcFirstLastPara="1" rIns="91425" wrap="square" tIns="91425">
            <a:noAutofit/>
          </a:bodyPr>
          <a:lstStyle/>
          <a:p>
            <a:pPr indent="0" lvl="0" marL="14605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Roboto"/>
                <a:ea typeface="Roboto"/>
                <a:cs typeface="Roboto"/>
                <a:sym typeface="Roboto"/>
              </a:rPr>
              <a:t>Audio2Face 2023.1.1</a:t>
            </a:r>
            <a:endParaRPr b="1" i="0" sz="1600" u="none" cap="none" strike="noStrike">
              <a:solidFill>
                <a:srgbClr val="000000"/>
              </a:solidFill>
              <a:latin typeface="Roboto"/>
              <a:ea typeface="Roboto"/>
              <a:cs typeface="Roboto"/>
              <a:sym typeface="Roboto"/>
            </a:endParaRPr>
          </a:p>
        </p:txBody>
      </p:sp>
      <p:sp>
        <p:nvSpPr>
          <p:cNvPr id="546" name="Google Shape;546;p37"/>
          <p:cNvSpPr txBox="1"/>
          <p:nvPr/>
        </p:nvSpPr>
        <p:spPr>
          <a:xfrm>
            <a:off x="6750850" y="819700"/>
            <a:ext cx="4696800" cy="17472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000000"/>
              </a:buClr>
              <a:buSzPts val="1600"/>
              <a:buFont typeface="Roboto"/>
              <a:buChar char="●"/>
            </a:pPr>
            <a:r>
              <a:rPr b="1" i="0" lang="en-US" sz="1600" u="none" cap="none" strike="noStrike">
                <a:solidFill>
                  <a:srgbClr val="000000"/>
                </a:solidFill>
                <a:latin typeface="Roboto"/>
                <a:ea typeface="Roboto"/>
                <a:cs typeface="Roboto"/>
                <a:sym typeface="Roboto"/>
              </a:rPr>
              <a:t>Автоматическое распознавание речи</a:t>
            </a:r>
            <a:endParaRPr b="1" i="0" sz="1600" u="none" cap="none" strike="noStrike">
              <a:solidFill>
                <a:srgbClr val="000000"/>
              </a:solidFill>
              <a:latin typeface="Roboto"/>
              <a:ea typeface="Roboto"/>
              <a:cs typeface="Roboto"/>
              <a:sym typeface="Roboto"/>
            </a:endParaRPr>
          </a:p>
          <a:p>
            <a:pPr indent="-330200" lvl="0" marL="457200" marR="0" rtl="0" algn="l">
              <a:lnSpc>
                <a:spcPct val="100000"/>
              </a:lnSpc>
              <a:spcBef>
                <a:spcPts val="0"/>
              </a:spcBef>
              <a:spcAft>
                <a:spcPts val="0"/>
              </a:spcAft>
              <a:buClr>
                <a:srgbClr val="000000"/>
              </a:buClr>
              <a:buSzPts val="1600"/>
              <a:buFont typeface="Roboto"/>
              <a:buChar char="●"/>
            </a:pPr>
            <a:r>
              <a:rPr b="1" i="0" lang="en-US" sz="1600" u="none" cap="none" strike="noStrike">
                <a:solidFill>
                  <a:srgbClr val="000000"/>
                </a:solidFill>
                <a:latin typeface="Roboto"/>
                <a:ea typeface="Roboto"/>
                <a:cs typeface="Roboto"/>
                <a:sym typeface="Roboto"/>
              </a:rPr>
              <a:t>Синтез речи</a:t>
            </a:r>
            <a:endParaRPr b="1" i="0" sz="1600" u="none" cap="none" strike="noStrike">
              <a:solidFill>
                <a:srgbClr val="000000"/>
              </a:solidFill>
              <a:latin typeface="Roboto"/>
              <a:ea typeface="Roboto"/>
              <a:cs typeface="Roboto"/>
              <a:sym typeface="Roboto"/>
            </a:endParaRPr>
          </a:p>
          <a:p>
            <a:pPr indent="-330200" lvl="0" marL="457200" marR="0" rtl="0" algn="l">
              <a:lnSpc>
                <a:spcPct val="100000"/>
              </a:lnSpc>
              <a:spcBef>
                <a:spcPts val="0"/>
              </a:spcBef>
              <a:spcAft>
                <a:spcPts val="0"/>
              </a:spcAft>
              <a:buClr>
                <a:srgbClr val="000000"/>
              </a:buClr>
              <a:buSzPts val="1600"/>
              <a:buFont typeface="Roboto"/>
              <a:buChar char="●"/>
            </a:pPr>
            <a:r>
              <a:rPr b="1" i="0" lang="en-US" sz="1600" u="none" cap="none" strike="noStrike">
                <a:solidFill>
                  <a:schemeClr val="dk1"/>
                </a:solidFill>
                <a:latin typeface="Roboto"/>
                <a:ea typeface="Roboto"/>
                <a:cs typeface="Roboto"/>
                <a:sym typeface="Roboto"/>
              </a:rPr>
              <a:t>ChatGPT</a:t>
            </a:r>
            <a:endParaRPr b="1" i="0" sz="1600" u="none" cap="none" strike="noStrike">
              <a:solidFill>
                <a:schemeClr val="dk1"/>
              </a:solidFill>
              <a:latin typeface="Roboto"/>
              <a:ea typeface="Roboto"/>
              <a:cs typeface="Roboto"/>
              <a:sym typeface="Roboto"/>
            </a:endParaRPr>
          </a:p>
          <a:p>
            <a:pPr indent="-330200" lvl="0" marL="457200" marR="0" rtl="0" algn="l">
              <a:lnSpc>
                <a:spcPct val="100000"/>
              </a:lnSpc>
              <a:spcBef>
                <a:spcPts val="0"/>
              </a:spcBef>
              <a:spcAft>
                <a:spcPts val="0"/>
              </a:spcAft>
              <a:buClr>
                <a:schemeClr val="dk1"/>
              </a:buClr>
              <a:buSzPts val="1600"/>
              <a:buFont typeface="Roboto"/>
              <a:buChar char="●"/>
            </a:pPr>
            <a:r>
              <a:rPr b="1" i="0" lang="en-US" sz="1600" u="none" cap="none" strike="noStrike">
                <a:solidFill>
                  <a:schemeClr val="dk1"/>
                </a:solidFill>
                <a:latin typeface="Roboto"/>
                <a:ea typeface="Roboto"/>
                <a:cs typeface="Roboto"/>
                <a:sym typeface="Roboto"/>
              </a:rPr>
              <a:t>Дополненная реальность (AR)</a:t>
            </a:r>
            <a:endParaRPr b="1" i="0" sz="1600" u="none" cap="none" strike="noStrike">
              <a:solidFill>
                <a:schemeClr val="dk1"/>
              </a:solidFill>
              <a:latin typeface="Roboto"/>
              <a:ea typeface="Roboto"/>
              <a:cs typeface="Roboto"/>
              <a:sym typeface="Roboto"/>
            </a:endParaRPr>
          </a:p>
          <a:p>
            <a:pPr indent="-330200" lvl="0" marL="457200" marR="0" rtl="0" algn="l">
              <a:lnSpc>
                <a:spcPct val="100000"/>
              </a:lnSpc>
              <a:spcBef>
                <a:spcPts val="0"/>
              </a:spcBef>
              <a:spcAft>
                <a:spcPts val="0"/>
              </a:spcAft>
              <a:buClr>
                <a:schemeClr val="dk1"/>
              </a:buClr>
              <a:buSzPts val="1600"/>
              <a:buFont typeface="Roboto"/>
              <a:buChar char="●"/>
            </a:pPr>
            <a:r>
              <a:rPr b="1" i="0" lang="en-US" sz="1600" u="none" cap="none" strike="noStrike">
                <a:solidFill>
                  <a:schemeClr val="dk1"/>
                </a:solidFill>
                <a:latin typeface="Roboto"/>
                <a:ea typeface="Roboto"/>
                <a:cs typeface="Roboto"/>
                <a:sym typeface="Roboto"/>
              </a:rPr>
              <a:t>Unreal Engine 5.1.1</a:t>
            </a:r>
            <a:endParaRPr b="1" i="0" sz="1600" u="none" cap="none" strike="noStrike">
              <a:solidFill>
                <a:schemeClr val="dk1"/>
              </a:solidFill>
              <a:latin typeface="Roboto"/>
              <a:ea typeface="Roboto"/>
              <a:cs typeface="Roboto"/>
              <a:sym typeface="Roboto"/>
            </a:endParaRPr>
          </a:p>
          <a:p>
            <a:pPr indent="-330200" lvl="0" marL="457200" marR="0" rtl="0" algn="l">
              <a:lnSpc>
                <a:spcPct val="100000"/>
              </a:lnSpc>
              <a:spcBef>
                <a:spcPts val="0"/>
              </a:spcBef>
              <a:spcAft>
                <a:spcPts val="0"/>
              </a:spcAft>
              <a:buClr>
                <a:schemeClr val="dk1"/>
              </a:buClr>
              <a:buSzPts val="1600"/>
              <a:buFont typeface="Roboto"/>
              <a:buChar char="●"/>
            </a:pPr>
            <a:r>
              <a:rPr b="1" i="0" lang="en-US" sz="1600" u="none" cap="none" strike="noStrike">
                <a:solidFill>
                  <a:schemeClr val="dk1"/>
                </a:solidFill>
                <a:latin typeface="Roboto"/>
                <a:ea typeface="Roboto"/>
                <a:cs typeface="Roboto"/>
                <a:sym typeface="Roboto"/>
              </a:rPr>
              <a:t>Character Creator</a:t>
            </a:r>
            <a:endParaRPr b="1" i="0" sz="1600" u="none" cap="none" strike="noStrike">
              <a:solidFill>
                <a:srgbClr val="000000"/>
              </a:solidFill>
              <a:latin typeface="Roboto"/>
              <a:ea typeface="Roboto"/>
              <a:cs typeface="Roboto"/>
              <a:sym typeface="Roboto"/>
            </a:endParaRPr>
          </a:p>
          <a:p>
            <a:pPr indent="0" lvl="0" marL="146050" marR="0" rtl="0" algn="l">
              <a:lnSpc>
                <a:spcPct val="100000"/>
              </a:lnSpc>
              <a:spcBef>
                <a:spcPts val="0"/>
              </a:spcBef>
              <a:spcAft>
                <a:spcPts val="0"/>
              </a:spcAft>
              <a:buClr>
                <a:srgbClr val="000000"/>
              </a:buClr>
              <a:buSzPts val="2000"/>
              <a:buFont typeface="Arial"/>
              <a:buNone/>
            </a:pPr>
            <a:r>
              <a:t/>
            </a:r>
            <a:endParaRPr b="0" i="0" sz="1600" u="none" cap="none" strike="noStrike">
              <a:solidFill>
                <a:srgbClr val="000000"/>
              </a:solidFill>
              <a:latin typeface="Roboto"/>
              <a:ea typeface="Roboto"/>
              <a:cs typeface="Roboto"/>
              <a:sym typeface="Roboto"/>
            </a:endParaRPr>
          </a:p>
        </p:txBody>
      </p:sp>
      <p:sp>
        <p:nvSpPr>
          <p:cNvPr id="547" name="Google Shape;547;p37"/>
          <p:cNvSpPr txBox="1"/>
          <p:nvPr/>
        </p:nvSpPr>
        <p:spPr>
          <a:xfrm>
            <a:off x="2115259" y="6316083"/>
            <a:ext cx="4635600" cy="33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600" u="sng" cap="none" strike="noStrike">
                <a:solidFill>
                  <a:srgbClr val="FFC000"/>
                </a:solidFill>
                <a:latin typeface="Roboto"/>
                <a:ea typeface="Roboto"/>
                <a:cs typeface="Roboto"/>
                <a:sym typeface="Roboto"/>
                <a:hlinkClick r:id="rId6">
                  <a:extLst>
                    <a:ext uri="{A12FA001-AC4F-418D-AE19-62706E023703}">
                      <ahyp:hlinkClr val="tx"/>
                    </a:ext>
                  </a:extLst>
                </a:hlinkClick>
              </a:rPr>
              <a:t>https://issai.nu.edu.kz/ru/research-projects-ru/</a:t>
            </a:r>
            <a:endParaRPr b="0" i="0" sz="1600" u="none" cap="none" strike="noStrike">
              <a:solidFill>
                <a:srgbClr val="FFC000"/>
              </a:solidFill>
              <a:latin typeface="Roboto"/>
              <a:ea typeface="Roboto"/>
              <a:cs typeface="Roboto"/>
              <a:sym typeface="Roboto"/>
            </a:endParaRPr>
          </a:p>
        </p:txBody>
      </p:sp>
      <p:pic>
        <p:nvPicPr>
          <p:cNvPr id="548" name="Google Shape;548;p37"/>
          <p:cNvPicPr preferRelativeResize="0"/>
          <p:nvPr/>
        </p:nvPicPr>
        <p:blipFill rotWithShape="1">
          <a:blip r:embed="rId7">
            <a:alphaModFix/>
          </a:blip>
          <a:srcRect b="4951" l="0" r="0" t="0"/>
          <a:stretch/>
        </p:blipFill>
        <p:spPr>
          <a:xfrm>
            <a:off x="5555775" y="2648650"/>
            <a:ext cx="6388150" cy="3415251"/>
          </a:xfrm>
          <a:prstGeom prst="rect">
            <a:avLst/>
          </a:prstGeom>
          <a:noFill/>
          <a:ln>
            <a:noFill/>
          </a:ln>
        </p:spPr>
      </p:pic>
      <p:sp>
        <p:nvSpPr>
          <p:cNvPr id="549" name="Google Shape;549;p37"/>
          <p:cNvSpPr txBox="1"/>
          <p:nvPr/>
        </p:nvSpPr>
        <p:spPr>
          <a:xfrm>
            <a:off x="3072281" y="4425972"/>
            <a:ext cx="2319900" cy="442500"/>
          </a:xfrm>
          <a:prstGeom prst="rect">
            <a:avLst/>
          </a:prstGeom>
          <a:noFill/>
          <a:ln>
            <a:noFill/>
          </a:ln>
        </p:spPr>
        <p:txBody>
          <a:bodyPr anchorCtr="0" anchor="t" bIns="91425" lIns="91425" spcFirstLastPara="1" rIns="91425" wrap="square" tIns="91425">
            <a:noAutofit/>
          </a:bodyPr>
          <a:lstStyle/>
          <a:p>
            <a:pPr indent="0" lvl="0" marL="14605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Roboto"/>
                <a:ea typeface="Roboto"/>
                <a:cs typeface="Roboto"/>
                <a:sym typeface="Roboto"/>
              </a:rPr>
              <a:t>Python 3.8.10</a:t>
            </a:r>
            <a:endParaRPr b="1" i="0" sz="1600" u="none" cap="none" strike="noStrike">
              <a:solidFill>
                <a:srgbClr val="000000"/>
              </a:solidFill>
              <a:latin typeface="Roboto"/>
              <a:ea typeface="Roboto"/>
              <a:cs typeface="Roboto"/>
              <a:sym typeface="Roboto"/>
            </a:endParaRPr>
          </a:p>
        </p:txBody>
      </p:sp>
      <p:sp>
        <p:nvSpPr>
          <p:cNvPr id="550" name="Google Shape;550;p37"/>
          <p:cNvSpPr txBox="1"/>
          <p:nvPr/>
        </p:nvSpPr>
        <p:spPr>
          <a:xfrm>
            <a:off x="0" y="4868425"/>
            <a:ext cx="5392200" cy="1051800"/>
          </a:xfrm>
          <a:prstGeom prst="rect">
            <a:avLst/>
          </a:prstGeom>
          <a:noFill/>
          <a:ln>
            <a:noFill/>
          </a:ln>
        </p:spPr>
        <p:txBody>
          <a:bodyPr anchorCtr="0" anchor="t" bIns="91425" lIns="91425" spcFirstLastPara="1" rIns="91425" wrap="square" tIns="91425">
            <a:noAutofit/>
          </a:bodyPr>
          <a:lstStyle/>
          <a:p>
            <a:pPr indent="0" lvl="0" marL="146050" marR="0" rtl="0" algn="just">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Roboto"/>
                <a:ea typeface="Roboto"/>
                <a:cs typeface="Roboto"/>
                <a:sym typeface="Roboto"/>
              </a:rPr>
              <a:t>Разработка </a:t>
            </a:r>
            <a:r>
              <a:rPr b="1" i="0" lang="en-US" sz="1600" u="none" cap="none" strike="noStrike">
                <a:solidFill>
                  <a:srgbClr val="000000"/>
                </a:solidFill>
                <a:latin typeface="Roboto"/>
                <a:ea typeface="Roboto"/>
                <a:cs typeface="Roboto"/>
                <a:sym typeface="Roboto"/>
              </a:rPr>
              <a:t>экспертной системы</a:t>
            </a:r>
            <a:r>
              <a:rPr b="0" i="0" lang="en-US" sz="1600" u="none" cap="none" strike="noStrike">
                <a:solidFill>
                  <a:srgbClr val="000000"/>
                </a:solidFill>
                <a:latin typeface="Roboto"/>
                <a:ea typeface="Roboto"/>
                <a:cs typeface="Roboto"/>
                <a:sym typeface="Roboto"/>
              </a:rPr>
              <a:t>, способной расширить возможности людей по </a:t>
            </a:r>
            <a:r>
              <a:rPr b="1" i="0" lang="en-US" sz="1600" u="none" cap="none" strike="noStrike">
                <a:solidFill>
                  <a:srgbClr val="000000"/>
                </a:solidFill>
                <a:latin typeface="Roboto"/>
                <a:ea typeface="Roboto"/>
                <a:cs typeface="Roboto"/>
                <a:sym typeface="Roboto"/>
              </a:rPr>
              <a:t>восприятию и запоминанию информации</a:t>
            </a:r>
            <a:r>
              <a:rPr b="0" i="0" lang="en-US" sz="1600" u="none" cap="none" strike="noStrike">
                <a:solidFill>
                  <a:srgbClr val="000000"/>
                </a:solidFill>
                <a:latin typeface="Roboto"/>
                <a:ea typeface="Roboto"/>
                <a:cs typeface="Roboto"/>
                <a:sym typeface="Roboto"/>
              </a:rPr>
              <a:t> при взаимодействии с компьютерными системами.</a:t>
            </a:r>
            <a:endParaRPr b="0" i="0" sz="1600" u="none" cap="none" strike="noStrike">
              <a:solidFill>
                <a:srgbClr val="000000"/>
              </a:solidFill>
              <a:latin typeface="Roboto"/>
              <a:ea typeface="Roboto"/>
              <a:cs typeface="Roboto"/>
              <a:sym typeface="Roboto"/>
            </a:endParaRPr>
          </a:p>
        </p:txBody>
      </p:sp>
      <p:sp>
        <p:nvSpPr>
          <p:cNvPr id="551" name="Google Shape;551;p37"/>
          <p:cNvSpPr txBox="1"/>
          <p:nvPr/>
        </p:nvSpPr>
        <p:spPr>
          <a:xfrm>
            <a:off x="411480" y="100762"/>
            <a:ext cx="7886700" cy="637500"/>
          </a:xfrm>
          <a:prstGeom prst="rect">
            <a:avLst/>
          </a:prstGeom>
          <a:noFill/>
          <a:ln>
            <a:noFill/>
          </a:ln>
        </p:spPr>
        <p:txBody>
          <a:bodyPr anchorCtr="0" anchor="ctr" bIns="34275" lIns="68575" spcFirstLastPara="1" rIns="68575" wrap="square" tIns="34275">
            <a:normAutofit fontScale="70000" lnSpcReduction="20000"/>
          </a:bodyPr>
          <a:lstStyle/>
          <a:p>
            <a:pPr indent="0" lvl="0" marL="0" marR="0" rtl="0" algn="l">
              <a:lnSpc>
                <a:spcPct val="115000"/>
              </a:lnSpc>
              <a:spcBef>
                <a:spcPts val="1200"/>
              </a:spcBef>
              <a:spcAft>
                <a:spcPts val="1200"/>
              </a:spcAft>
              <a:buClr>
                <a:srgbClr val="000000"/>
              </a:buClr>
              <a:buSzPct val="142855"/>
              <a:buFont typeface="Arial"/>
              <a:buNone/>
            </a:pPr>
            <a:r>
              <a:rPr b="1" i="0" lang="en-US" sz="2400" u="none" cap="none" strike="noStrike">
                <a:solidFill>
                  <a:srgbClr val="31538F"/>
                </a:solidFill>
                <a:latin typeface="Roboto"/>
                <a:ea typeface="Roboto"/>
                <a:cs typeface="Roboto"/>
                <a:sym typeface="Roboto"/>
              </a:rPr>
              <a:t>Виртуальные аватары в сфере образования</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g2eb3fe30e06_0_0"/>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557" name="Google Shape;557;g2eb3fe30e06_0_0"/>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558" name="Google Shape;558;g2eb3fe30e06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59" name="Google Shape;559;g2eb3fe30e06_0_0"/>
          <p:cNvSpPr txBox="1"/>
          <p:nvPr/>
        </p:nvSpPr>
        <p:spPr>
          <a:xfrm>
            <a:off x="2115259" y="6316083"/>
            <a:ext cx="4635600" cy="33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600" u="sng" cap="none" strike="noStrike">
                <a:solidFill>
                  <a:srgbClr val="FFC000"/>
                </a:solidFill>
                <a:latin typeface="Roboto"/>
                <a:ea typeface="Roboto"/>
                <a:cs typeface="Roboto"/>
                <a:sym typeface="Roboto"/>
                <a:hlinkClick r:id="rId5">
                  <a:extLst>
                    <a:ext uri="{A12FA001-AC4F-418D-AE19-62706E023703}">
                      <ahyp:hlinkClr val="tx"/>
                    </a:ext>
                  </a:extLst>
                </a:hlinkClick>
              </a:rPr>
              <a:t>https://issai.nu.edu.kz/ru/research-projects-ru/</a:t>
            </a:r>
            <a:endParaRPr b="0" i="0" sz="1600" u="none" cap="none" strike="noStrike">
              <a:solidFill>
                <a:srgbClr val="FFC000"/>
              </a:solidFill>
              <a:latin typeface="Roboto"/>
              <a:ea typeface="Roboto"/>
              <a:cs typeface="Roboto"/>
              <a:sym typeface="Roboto"/>
            </a:endParaRPr>
          </a:p>
        </p:txBody>
      </p:sp>
      <p:sp>
        <p:nvSpPr>
          <p:cNvPr id="560" name="Google Shape;560;g2eb3fe30e06_0_0"/>
          <p:cNvSpPr txBox="1"/>
          <p:nvPr/>
        </p:nvSpPr>
        <p:spPr>
          <a:xfrm>
            <a:off x="411480" y="100762"/>
            <a:ext cx="7886700" cy="637500"/>
          </a:xfrm>
          <a:prstGeom prst="rect">
            <a:avLst/>
          </a:prstGeom>
          <a:noFill/>
          <a:ln>
            <a:noFill/>
          </a:ln>
        </p:spPr>
        <p:txBody>
          <a:bodyPr anchorCtr="0" anchor="ctr" bIns="34275" lIns="68575" spcFirstLastPara="1" rIns="68575" wrap="square" tIns="34275">
            <a:normAutofit fontScale="70000" lnSpcReduction="20000"/>
          </a:bodyPr>
          <a:lstStyle/>
          <a:p>
            <a:pPr indent="0" lvl="0" marL="0" marR="0" rtl="0" algn="l">
              <a:lnSpc>
                <a:spcPct val="115000"/>
              </a:lnSpc>
              <a:spcBef>
                <a:spcPts val="1200"/>
              </a:spcBef>
              <a:spcAft>
                <a:spcPts val="1200"/>
              </a:spcAft>
              <a:buClr>
                <a:srgbClr val="000000"/>
              </a:buClr>
              <a:buSzPct val="142855"/>
              <a:buFont typeface="Arial"/>
              <a:buNone/>
            </a:pPr>
            <a:r>
              <a:rPr b="1" i="0" lang="en-US" sz="2400" u="none" cap="none" strike="noStrike">
                <a:solidFill>
                  <a:srgbClr val="31538F"/>
                </a:solidFill>
                <a:latin typeface="Roboto"/>
                <a:ea typeface="Roboto"/>
                <a:cs typeface="Roboto"/>
                <a:sym typeface="Roboto"/>
              </a:rPr>
              <a:t>Видео</a:t>
            </a:r>
            <a:endParaRPr b="1" i="0" sz="2400" u="none" cap="none" strike="noStrike">
              <a:solidFill>
                <a:srgbClr val="31538F"/>
              </a:solidFill>
              <a:latin typeface="Roboto"/>
              <a:ea typeface="Roboto"/>
              <a:cs typeface="Roboto"/>
              <a:sym typeface="Roboto"/>
            </a:endParaRPr>
          </a:p>
        </p:txBody>
      </p:sp>
      <p:pic>
        <p:nvPicPr>
          <p:cNvPr id="561" name="Google Shape;561;g2eb3fe30e06_0_0" title="тараз.mov">
            <a:hlinkClick r:id="rId6"/>
          </p:cNvPr>
          <p:cNvPicPr preferRelativeResize="0"/>
          <p:nvPr/>
        </p:nvPicPr>
        <p:blipFill rotWithShape="1">
          <a:blip r:embed="rId7">
            <a:alphaModFix/>
          </a:blip>
          <a:srcRect b="0" l="0" r="0" t="0"/>
          <a:stretch/>
        </p:blipFill>
        <p:spPr>
          <a:xfrm>
            <a:off x="1316869" y="740737"/>
            <a:ext cx="9558259" cy="5376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2f1840e8dd5_5_13"/>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118" name="Google Shape;118;g2f1840e8dd5_5_13"/>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pic>
        <p:nvPicPr>
          <p:cNvPr descr="Card image cap" id="119" name="Google Shape;119;g2f1840e8dd5_5_13"/>
          <p:cNvPicPr preferRelativeResize="0"/>
          <p:nvPr/>
        </p:nvPicPr>
        <p:blipFill rotWithShape="1">
          <a:blip r:embed="rId5">
            <a:alphaModFix/>
          </a:blip>
          <a:srcRect b="20515" l="0" r="0" t="0"/>
          <a:stretch/>
        </p:blipFill>
        <p:spPr>
          <a:xfrm>
            <a:off x="8789053" y="1420315"/>
            <a:ext cx="3323439" cy="2743200"/>
          </a:xfrm>
          <a:prstGeom prst="rect">
            <a:avLst/>
          </a:prstGeom>
          <a:noFill/>
          <a:ln>
            <a:noFill/>
          </a:ln>
        </p:spPr>
      </p:pic>
      <p:pic>
        <p:nvPicPr>
          <p:cNvPr descr="A picture containing text, outdoor, person&#10;&#10;Description automatically generated" id="120" name="Google Shape;120;g2f1840e8dd5_5_13"/>
          <p:cNvPicPr preferRelativeResize="0"/>
          <p:nvPr/>
        </p:nvPicPr>
        <p:blipFill rotWithShape="1">
          <a:blip r:embed="rId6">
            <a:alphaModFix/>
          </a:blip>
          <a:srcRect b="0" l="0" r="0" t="0"/>
          <a:stretch/>
        </p:blipFill>
        <p:spPr>
          <a:xfrm>
            <a:off x="5886571" y="1420315"/>
            <a:ext cx="2902483" cy="2743200"/>
          </a:xfrm>
          <a:prstGeom prst="rect">
            <a:avLst/>
          </a:prstGeom>
          <a:noFill/>
          <a:ln>
            <a:noFill/>
          </a:ln>
        </p:spPr>
      </p:pic>
      <p:pic>
        <p:nvPicPr>
          <p:cNvPr descr="A picture containing graphical user interface&#10;&#10;Description automatically generated" id="121" name="Google Shape;121;g2f1840e8dd5_5_13"/>
          <p:cNvPicPr preferRelativeResize="0"/>
          <p:nvPr/>
        </p:nvPicPr>
        <p:blipFill rotWithShape="1">
          <a:blip r:embed="rId7">
            <a:alphaModFix/>
          </a:blip>
          <a:srcRect b="3418" l="0" r="0" t="0"/>
          <a:stretch/>
        </p:blipFill>
        <p:spPr>
          <a:xfrm>
            <a:off x="3046123" y="1420315"/>
            <a:ext cx="2840449" cy="2743200"/>
          </a:xfrm>
          <a:prstGeom prst="rect">
            <a:avLst/>
          </a:prstGeom>
          <a:noFill/>
          <a:ln>
            <a:noFill/>
          </a:ln>
        </p:spPr>
      </p:pic>
      <p:sp>
        <p:nvSpPr>
          <p:cNvPr id="122" name="Google Shape;122;g2f1840e8dd5_5_13"/>
          <p:cNvSpPr txBox="1"/>
          <p:nvPr/>
        </p:nvSpPr>
        <p:spPr>
          <a:xfrm>
            <a:off x="0" y="4408113"/>
            <a:ext cx="12192000" cy="2031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1800">
                <a:latin typeface="Roboto"/>
                <a:ea typeface="Roboto"/>
                <a:cs typeface="Roboto"/>
                <a:sym typeface="Roboto"/>
              </a:rPr>
              <a:t>ISSAI Қазақстанның жұмсақ цифрлық инфрақұрылымына өз үлесін </a:t>
            </a:r>
            <a:endParaRPr sz="1800">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US" sz="1800">
                <a:latin typeface="Roboto"/>
                <a:ea typeface="Roboto"/>
                <a:cs typeface="Roboto"/>
                <a:sym typeface="Roboto"/>
              </a:rPr>
              <a:t>ЖИ негізіндегі өнімдер мен қызметтердің маңызды құрамдастарына айналатын цифрлық қоғамдық тауарларды жасау арқылы </a:t>
            </a:r>
            <a:r>
              <a:rPr lang="en-US" sz="1800">
                <a:solidFill>
                  <a:schemeClr val="dk1"/>
                </a:solidFill>
                <a:latin typeface="Roboto"/>
                <a:ea typeface="Roboto"/>
                <a:cs typeface="Roboto"/>
                <a:sym typeface="Roboto"/>
              </a:rPr>
              <a:t>қосып жатыр</a:t>
            </a:r>
            <a:r>
              <a:rPr lang="en-US" sz="1800">
                <a:latin typeface="Roboto"/>
                <a:ea typeface="Roboto"/>
                <a:cs typeface="Roboto"/>
                <a:sym typeface="Roboto"/>
              </a:rPr>
              <a:t>.</a:t>
            </a:r>
            <a:endParaRPr sz="1800">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US" sz="1800">
                <a:latin typeface="Roboto"/>
                <a:ea typeface="Roboto"/>
                <a:cs typeface="Roboto"/>
                <a:sym typeface="Roboto"/>
              </a:rPr>
              <a:t>Сөзді автоматты түрде тану, мәтінді сөзге айландыру, көптілді аудару, атаулы мәндерді анықтау, сұраққа жауап беру, сөйлеу пәрменін тану, үлкен тілдік модельдер</a:t>
            </a:r>
            <a:endParaRPr sz="1800">
              <a:latin typeface="Roboto"/>
              <a:ea typeface="Roboto"/>
              <a:cs typeface="Roboto"/>
              <a:sym typeface="Roboto"/>
            </a:endParaRPr>
          </a:p>
          <a:p>
            <a:pPr indent="0" lvl="0" marL="0" marR="0" rtl="0" algn="l">
              <a:lnSpc>
                <a:spcPct val="100000"/>
              </a:lnSpc>
              <a:spcBef>
                <a:spcPts val="0"/>
              </a:spcBef>
              <a:spcAft>
                <a:spcPts val="0"/>
              </a:spcAft>
              <a:buClr>
                <a:srgbClr val="000000"/>
              </a:buClr>
              <a:buSzPts val="2400"/>
              <a:buFont typeface="Arial"/>
              <a:buNone/>
            </a:pPr>
            <a:r>
              <a:t/>
            </a:r>
            <a:endParaRPr sz="1800">
              <a:latin typeface="Roboto"/>
              <a:ea typeface="Roboto"/>
              <a:cs typeface="Roboto"/>
              <a:sym typeface="Roboto"/>
            </a:endParaRPr>
          </a:p>
        </p:txBody>
      </p:sp>
      <p:pic>
        <p:nvPicPr>
          <p:cNvPr id="123" name="Google Shape;123;g2f1840e8dd5_5_13"/>
          <p:cNvPicPr preferRelativeResize="0"/>
          <p:nvPr/>
        </p:nvPicPr>
        <p:blipFill rotWithShape="1">
          <a:blip r:embed="rId8">
            <a:alphaModFix/>
          </a:blip>
          <a:srcRect b="0" l="0" r="0" t="0"/>
          <a:stretch/>
        </p:blipFill>
        <p:spPr>
          <a:xfrm>
            <a:off x="0" y="1420315"/>
            <a:ext cx="3046123" cy="2743200"/>
          </a:xfrm>
          <a:prstGeom prst="rect">
            <a:avLst/>
          </a:prstGeom>
          <a:noFill/>
          <a:ln>
            <a:noFill/>
          </a:ln>
        </p:spPr>
      </p:pic>
      <p:sp>
        <p:nvSpPr>
          <p:cNvPr id="124" name="Google Shape;124;g2f1840e8dd5_5_13"/>
          <p:cNvSpPr txBox="1"/>
          <p:nvPr/>
        </p:nvSpPr>
        <p:spPr>
          <a:xfrm>
            <a:off x="1784506" y="6205106"/>
            <a:ext cx="9168300" cy="554100"/>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1500"/>
              <a:buFont typeface="Arial"/>
              <a:buNone/>
            </a:pPr>
            <a:r>
              <a:rPr lang="en-US" sz="1500">
                <a:solidFill>
                  <a:schemeClr val="lt1"/>
                </a:solidFill>
              </a:rPr>
              <a:t>NLP зерттеу жобалары бойынша 10-нан астам жұмыс жасалған</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https://issai.nu.edu.kz/all-publications/ </a:t>
            </a:r>
            <a:endParaRPr b="0" i="0" sz="1400" u="none" cap="none" strike="noStrike">
              <a:solidFill>
                <a:srgbClr val="000000"/>
              </a:solidFill>
              <a:latin typeface="Arial"/>
              <a:ea typeface="Arial"/>
              <a:cs typeface="Arial"/>
              <a:sym typeface="Arial"/>
            </a:endParaRPr>
          </a:p>
        </p:txBody>
      </p:sp>
      <p:sp>
        <p:nvSpPr>
          <p:cNvPr id="125" name="Google Shape;125;g2f1840e8dd5_5_13"/>
          <p:cNvSpPr txBox="1"/>
          <p:nvPr/>
        </p:nvSpPr>
        <p:spPr>
          <a:xfrm>
            <a:off x="-25" y="100750"/>
            <a:ext cx="12192000" cy="9657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ЖИ</a:t>
            </a:r>
            <a:r>
              <a:rPr b="1" lang="en-US" sz="2400">
                <a:solidFill>
                  <a:srgbClr val="31538F"/>
                </a:solidFill>
                <a:latin typeface="Roboto"/>
                <a:ea typeface="Roboto"/>
                <a:cs typeface="Roboto"/>
                <a:sym typeface="Roboto"/>
              </a:rPr>
              <a:t> негізіндегі сөйлеу және табиғи тілді өңдеу технологияларына арналған ISSAI жол картасы</a:t>
            </a:r>
            <a:endParaRPr b="1" i="0" sz="2400" u="none" cap="none" strike="noStrike">
              <a:solidFill>
                <a:srgbClr val="31538F"/>
              </a:solidFill>
              <a:latin typeface="Roboto"/>
              <a:ea typeface="Roboto"/>
              <a:cs typeface="Roboto"/>
              <a:sym typeface="Roboto"/>
            </a:endParaRPr>
          </a:p>
        </p:txBody>
      </p:sp>
      <p:sp>
        <p:nvSpPr>
          <p:cNvPr id="126" name="Google Shape;126;g2f1840e8dd5_5_13"/>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2f181a3c352_0_418"/>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132" name="Google Shape;132;g2f181a3c352_0_418"/>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133" name="Google Shape;133;g2f181a3c352_0_418"/>
          <p:cNvSpPr/>
          <p:nvPr/>
        </p:nvSpPr>
        <p:spPr>
          <a:xfrm>
            <a:off x="711250" y="913525"/>
            <a:ext cx="11265000" cy="797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sz="1600">
                <a:highlight>
                  <a:srgbClr val="FFFFFF"/>
                </a:highlight>
                <a:latin typeface="Roboto"/>
                <a:ea typeface="Roboto"/>
                <a:cs typeface="Roboto"/>
                <a:sym typeface="Roboto"/>
              </a:rPr>
              <a:t>Институт әзірлеген барлық зерттеу деректер жинақтар ашық бастапқы коды ашық және ISSAI веб-сайтынан жалпыға қолжетімді.</a:t>
            </a:r>
            <a:endParaRPr b="0" i="0" sz="1600" u="none" cap="none" strike="noStrike">
              <a:solidFill>
                <a:srgbClr val="000000"/>
              </a:solidFill>
              <a:latin typeface="Roboto"/>
              <a:ea typeface="Roboto"/>
              <a:cs typeface="Roboto"/>
              <a:sym typeface="Roboto"/>
            </a:endParaRPr>
          </a:p>
        </p:txBody>
      </p:sp>
      <p:pic>
        <p:nvPicPr>
          <p:cNvPr id="134" name="Google Shape;134;g2f181a3c352_0_418"/>
          <p:cNvPicPr preferRelativeResize="0"/>
          <p:nvPr/>
        </p:nvPicPr>
        <p:blipFill rotWithShape="1">
          <a:blip r:embed="rId5">
            <a:alphaModFix/>
          </a:blip>
          <a:srcRect b="0" l="0" r="0" t="0"/>
          <a:stretch/>
        </p:blipFill>
        <p:spPr>
          <a:xfrm>
            <a:off x="1178535" y="1461672"/>
            <a:ext cx="9364398" cy="4572000"/>
          </a:xfrm>
          <a:prstGeom prst="rect">
            <a:avLst/>
          </a:prstGeom>
          <a:noFill/>
          <a:ln>
            <a:noFill/>
          </a:ln>
        </p:spPr>
      </p:pic>
      <p:sp>
        <p:nvSpPr>
          <p:cNvPr id="135" name="Google Shape;135;g2f181a3c352_0_418"/>
          <p:cNvSpPr txBox="1"/>
          <p:nvPr/>
        </p:nvSpPr>
        <p:spPr>
          <a:xfrm>
            <a:off x="309000" y="0"/>
            <a:ext cx="11602800" cy="9657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ISSAI-дың Орталық Азиядағы бастапқы коды ашық ЖИ деректер жинақтарының ең үлкен репозиторийі </a:t>
            </a:r>
            <a:endParaRPr b="1" i="0" sz="2400" u="none" cap="none" strike="noStrike">
              <a:solidFill>
                <a:srgbClr val="31538F"/>
              </a:solidFill>
              <a:latin typeface="Roboto"/>
              <a:ea typeface="Roboto"/>
              <a:cs typeface="Roboto"/>
              <a:sym typeface="Roboto"/>
            </a:endParaRPr>
          </a:p>
        </p:txBody>
      </p:sp>
      <p:sp>
        <p:nvSpPr>
          <p:cNvPr id="136" name="Google Shape;136;g2f181a3c352_0_418"/>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
          <p:cNvPicPr preferRelativeResize="0"/>
          <p:nvPr/>
        </p:nvPicPr>
        <p:blipFill rotWithShape="1">
          <a:blip r:embed="rId3">
            <a:alphaModFix/>
          </a:blip>
          <a:srcRect b="0" l="0" r="0" t="0"/>
          <a:stretch/>
        </p:blipFill>
        <p:spPr>
          <a:xfrm>
            <a:off x="0" y="6130212"/>
            <a:ext cx="12192000" cy="727788"/>
          </a:xfrm>
          <a:prstGeom prst="rect">
            <a:avLst/>
          </a:prstGeom>
          <a:noFill/>
          <a:ln>
            <a:noFill/>
          </a:ln>
        </p:spPr>
      </p:pic>
      <p:pic>
        <p:nvPicPr>
          <p:cNvPr id="142" name="Google Shape;142;p1"/>
          <p:cNvPicPr preferRelativeResize="0"/>
          <p:nvPr/>
        </p:nvPicPr>
        <p:blipFill rotWithShape="1">
          <a:blip r:embed="rId4">
            <a:alphaModFix/>
          </a:blip>
          <a:srcRect b="0" l="0" r="0" t="0"/>
          <a:stretch/>
        </p:blipFill>
        <p:spPr>
          <a:xfrm>
            <a:off x="160857" y="6229107"/>
            <a:ext cx="1462792" cy="529997"/>
          </a:xfrm>
          <a:prstGeom prst="rect">
            <a:avLst/>
          </a:prstGeom>
          <a:noFill/>
          <a:ln>
            <a:noFill/>
          </a:ln>
        </p:spPr>
      </p:pic>
      <p:sp>
        <p:nvSpPr>
          <p:cNvPr id="143" name="Google Shape;143;p1"/>
          <p:cNvSpPr txBox="1"/>
          <p:nvPr/>
        </p:nvSpPr>
        <p:spPr>
          <a:xfrm>
            <a:off x="0" y="0"/>
            <a:ext cx="12192000" cy="116201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
          <p:cNvSpPr txBox="1"/>
          <p:nvPr/>
        </p:nvSpPr>
        <p:spPr>
          <a:xfrm>
            <a:off x="260500" y="676000"/>
            <a:ext cx="6138900" cy="5633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lang="en-US" sz="1800">
                <a:latin typeface="Roboto"/>
                <a:ea typeface="Roboto"/>
                <a:cs typeface="Roboto"/>
                <a:sym typeface="Roboto"/>
              </a:rPr>
              <a:t>Жасанды интеллект - адамның интеллект процестерін машиналармен, әсіресе компьютерлік жүйелермен модельдеу. AI қосымшаларының мысалдарына сараптамалық жүйелер, табиғи тілді өңдеу (NLP), сөйлеуді тану және компьютерлік көру кіреді.</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rPr lang="en-US" sz="1800">
                <a:latin typeface="Roboto"/>
                <a:ea typeface="Roboto"/>
                <a:cs typeface="Roboto"/>
                <a:sym typeface="Roboto"/>
              </a:rPr>
              <a:t>Жетістіктер: есептеу қуаты, деректердің қолжетімділігі және инновациялық тәсілдер арқасында соңғы жетістіктер.</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rPr lang="en-US" sz="1800">
                <a:latin typeface="Roboto"/>
                <a:ea typeface="Roboto"/>
                <a:cs typeface="Roboto"/>
                <a:sym typeface="Roboto"/>
              </a:rPr>
              <a:t>Генеративті AI – көбінесе сұрауларға жауап ретінде генеративті үлгілерді пайдалана отырып, мәтінді, кескіндерді, сөйлеуді, кодты, бейнені немесе басқа деректерді жасауға қабілетті AI үлгілеріне арналған қолшатыр термин.</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rPr lang="en-US" sz="1800">
                <a:latin typeface="Roboto"/>
                <a:ea typeface="Roboto"/>
                <a:cs typeface="Roboto"/>
                <a:sym typeface="Roboto"/>
              </a:rPr>
              <a:t>Үлкен тіл үлгісі (LLM) – жалпы мақсаттағы тілді генерациялауға және түсінуге қабілетті генеративті AI моделі.</a:t>
            </a:r>
            <a:endParaRPr sz="18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600"/>
              <a:buFont typeface="Arial"/>
              <a:buNone/>
            </a:pPr>
            <a:r>
              <a:t/>
            </a:r>
            <a:endParaRPr sz="1800">
              <a:latin typeface="Roboto"/>
              <a:ea typeface="Roboto"/>
              <a:cs typeface="Roboto"/>
              <a:sym typeface="Roboto"/>
            </a:endParaRPr>
          </a:p>
        </p:txBody>
      </p:sp>
      <p:pic>
        <p:nvPicPr>
          <p:cNvPr id="145" name="Google Shape;145;p1"/>
          <p:cNvPicPr preferRelativeResize="0"/>
          <p:nvPr/>
        </p:nvPicPr>
        <p:blipFill rotWithShape="1">
          <a:blip r:embed="rId5">
            <a:alphaModFix/>
          </a:blip>
          <a:srcRect b="0" l="0" r="0" t="0"/>
          <a:stretch/>
        </p:blipFill>
        <p:spPr>
          <a:xfrm>
            <a:off x="6623539" y="629122"/>
            <a:ext cx="5568461" cy="4572000"/>
          </a:xfrm>
          <a:prstGeom prst="rect">
            <a:avLst/>
          </a:prstGeom>
          <a:noFill/>
          <a:ln>
            <a:noFill/>
          </a:ln>
        </p:spPr>
      </p:pic>
      <p:sp>
        <p:nvSpPr>
          <p:cNvPr id="146" name="Google Shape;146;p1"/>
          <p:cNvSpPr txBox="1"/>
          <p:nvPr/>
        </p:nvSpPr>
        <p:spPr>
          <a:xfrm>
            <a:off x="6976266" y="5208156"/>
            <a:ext cx="49998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a:ea typeface="Roboto"/>
                <a:cs typeface="Roboto"/>
                <a:sym typeface="Roboto"/>
              </a:rPr>
              <a:t>ChatGPT (Chat Generative Pre-trained Transformer) is a chatbot developed by OpenAI. Based on a large language model (GPT-4), it enables users to interact with a multipurpose assistant using natural language.</a:t>
            </a:r>
            <a:endParaRPr b="0" i="0" sz="1400" u="none" cap="none" strike="noStrike">
              <a:solidFill>
                <a:srgbClr val="000000"/>
              </a:solidFill>
              <a:latin typeface="Roboto"/>
              <a:ea typeface="Roboto"/>
              <a:cs typeface="Roboto"/>
              <a:sym typeface="Roboto"/>
            </a:endParaRPr>
          </a:p>
        </p:txBody>
      </p:sp>
      <p:sp>
        <p:nvSpPr>
          <p:cNvPr id="147" name="Google Shape;147;p1"/>
          <p:cNvSpPr txBox="1"/>
          <p:nvPr/>
        </p:nvSpPr>
        <p:spPr>
          <a:xfrm flipH="1">
            <a:off x="150" y="100750"/>
            <a:ext cx="66234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AI дегеніміз не?</a:t>
            </a:r>
            <a:endParaRPr b="1" sz="2400">
              <a:solidFill>
                <a:srgbClr val="31538F"/>
              </a:solidFill>
              <a:latin typeface="Roboto"/>
              <a:ea typeface="Roboto"/>
              <a:cs typeface="Roboto"/>
              <a:sym typeface="Roboto"/>
            </a:endParaRPr>
          </a:p>
        </p:txBody>
      </p:sp>
      <p:sp>
        <p:nvSpPr>
          <p:cNvPr id="148" name="Google Shape;148;p1"/>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4"/>
          <p:cNvPicPr preferRelativeResize="0"/>
          <p:nvPr/>
        </p:nvPicPr>
        <p:blipFill rotWithShape="1">
          <a:blip r:embed="rId3">
            <a:alphaModFix/>
          </a:blip>
          <a:srcRect b="0" l="0" r="0" t="0"/>
          <a:stretch/>
        </p:blipFill>
        <p:spPr>
          <a:xfrm>
            <a:off x="0" y="6130212"/>
            <a:ext cx="12192000" cy="727788"/>
          </a:xfrm>
          <a:prstGeom prst="rect">
            <a:avLst/>
          </a:prstGeom>
          <a:noFill/>
          <a:ln>
            <a:noFill/>
          </a:ln>
        </p:spPr>
      </p:pic>
      <p:pic>
        <p:nvPicPr>
          <p:cNvPr id="154" name="Google Shape;154;p4"/>
          <p:cNvPicPr preferRelativeResize="0"/>
          <p:nvPr/>
        </p:nvPicPr>
        <p:blipFill rotWithShape="1">
          <a:blip r:embed="rId4">
            <a:alphaModFix/>
          </a:blip>
          <a:srcRect b="0" l="0" r="0" t="0"/>
          <a:stretch/>
        </p:blipFill>
        <p:spPr>
          <a:xfrm>
            <a:off x="160857" y="6229107"/>
            <a:ext cx="1462792" cy="529997"/>
          </a:xfrm>
          <a:prstGeom prst="rect">
            <a:avLst/>
          </a:prstGeom>
          <a:noFill/>
          <a:ln>
            <a:noFill/>
          </a:ln>
        </p:spPr>
      </p:pic>
      <p:sp>
        <p:nvSpPr>
          <p:cNvPr id="155" name="Google Shape;155;p4"/>
          <p:cNvSpPr txBox="1"/>
          <p:nvPr/>
        </p:nvSpPr>
        <p:spPr>
          <a:xfrm>
            <a:off x="0" y="0"/>
            <a:ext cx="12192000" cy="116201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4"/>
          <p:cNvSpPr txBox="1"/>
          <p:nvPr/>
        </p:nvSpPr>
        <p:spPr>
          <a:xfrm>
            <a:off x="549029" y="817691"/>
            <a:ext cx="54231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sz="1600">
                <a:latin typeface="Roboto"/>
                <a:ea typeface="Roboto"/>
                <a:cs typeface="Roboto"/>
                <a:sym typeface="Roboto"/>
              </a:rPr>
              <a:t>Жасанды интеллект (AI) қазіргі білім берудегі ең үлкен міндеттерді шешуге, оқыту мен оқу тәжірибесіне инновациялар енгізуге және SDG 4-ке жетуді жеделдетуге мүмкіндік береді.</a:t>
            </a:r>
            <a:endParaRPr sz="1600">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sz="1600">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sz="1600">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en-US" sz="1600">
                <a:latin typeface="Roboto"/>
                <a:ea typeface="Roboto"/>
                <a:cs typeface="Roboto"/>
                <a:sym typeface="Roboto"/>
              </a:rPr>
              <a:t>ЮНЕСКО-ның мандаты AI-ға адамға бағытталған көзқарасты талап етеді. Ол әңгімелесуді білімге, зерттеулерге және мәдени көріністердің әртүрлілігіне қол жеткізуге қатысты қазіргі теңсіздіктерді шешудегі AI рөлін қамтуға және AI елдер ішінде және елдер арасындағы технологиялық алшақтықтарды кеңейтпейтініне көз жеткізуге бағытталған.</a:t>
            </a:r>
            <a:endParaRPr sz="1600">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sz="1600">
              <a:latin typeface="Roboto"/>
              <a:ea typeface="Roboto"/>
              <a:cs typeface="Roboto"/>
              <a:sym typeface="Roboto"/>
            </a:endParaRPr>
          </a:p>
          <a:p>
            <a:pPr indent="0" lvl="0" marL="0" marR="0" rtl="0" algn="just">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Roboto"/>
              <a:ea typeface="Roboto"/>
              <a:cs typeface="Roboto"/>
              <a:sym typeface="Roboto"/>
            </a:endParaRPr>
          </a:p>
          <a:p>
            <a:pPr indent="0" lvl="0" marL="0" marR="0" rtl="0" algn="just">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Roboto"/>
              <a:ea typeface="Roboto"/>
              <a:cs typeface="Roboto"/>
              <a:sym typeface="Roboto"/>
            </a:endParaRPr>
          </a:p>
        </p:txBody>
      </p:sp>
      <p:pic>
        <p:nvPicPr>
          <p:cNvPr descr="Future of Artificial Intelligence in Education | 21K School" id="157" name="Google Shape;157;p4"/>
          <p:cNvPicPr preferRelativeResize="0"/>
          <p:nvPr/>
        </p:nvPicPr>
        <p:blipFill rotWithShape="1">
          <a:blip r:embed="rId5">
            <a:alphaModFix/>
          </a:blip>
          <a:srcRect b="0" l="18661" r="19463" t="0"/>
          <a:stretch/>
        </p:blipFill>
        <p:spPr>
          <a:xfrm>
            <a:off x="6096000" y="1159546"/>
            <a:ext cx="5738676" cy="4637314"/>
          </a:xfrm>
          <a:prstGeom prst="rect">
            <a:avLst/>
          </a:prstGeom>
          <a:noFill/>
          <a:ln>
            <a:noFill/>
          </a:ln>
        </p:spPr>
      </p:pic>
      <p:sp>
        <p:nvSpPr>
          <p:cNvPr id="158" name="Google Shape;158;p4"/>
          <p:cNvSpPr txBox="1"/>
          <p:nvPr/>
        </p:nvSpPr>
        <p:spPr>
          <a:xfrm>
            <a:off x="-125"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Білім берудегі AI-ға шолу</a:t>
            </a:r>
            <a:endParaRPr b="1" sz="2400">
              <a:solidFill>
                <a:srgbClr val="31538F"/>
              </a:solidFill>
              <a:latin typeface="Roboto"/>
              <a:ea typeface="Roboto"/>
              <a:cs typeface="Roboto"/>
              <a:sym typeface="Roboto"/>
            </a:endParaRPr>
          </a:p>
        </p:txBody>
      </p:sp>
      <p:sp>
        <p:nvSpPr>
          <p:cNvPr id="159" name="Google Shape;159;p4"/>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g2f1840e8dd5_0_255"/>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165" name="Google Shape;165;g2f1840e8dd5_0_255"/>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166" name="Google Shape;166;g2f1840e8dd5_0_255"/>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67" name="Google Shape;167;g2f1840e8dd5_0_255"/>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f1840e8dd5_0_255"/>
          <p:cNvSpPr txBox="1"/>
          <p:nvPr/>
        </p:nvSpPr>
        <p:spPr>
          <a:xfrm>
            <a:off x="657900" y="807400"/>
            <a:ext cx="10865100" cy="1754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1600">
                <a:latin typeface="Roboto"/>
                <a:ea typeface="Roboto"/>
                <a:cs typeface="Roboto"/>
                <a:sym typeface="Roboto"/>
              </a:rPr>
              <a:t>Компоненттер: AI (AIED) көмегімен оқыту және оқыту және AI туралы оқыту (AI сауаттылығы).</a:t>
            </a:r>
            <a:endParaRPr sz="16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6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600">
                <a:latin typeface="Roboto"/>
                <a:ea typeface="Roboto"/>
                <a:cs typeface="Roboto"/>
                <a:sym typeface="Roboto"/>
              </a:rPr>
              <a:t>AI сауаттылығы адамдарға барған сайын цифрлық әлемге қауіпсіз және этикалық тұрғыдан қатысу үшін AI жүйелері мен құралдарын сыни тұрғыдан түсінуге, бағалауға және пайдалануға мүмкіндік беретін білім мен дағдыларды қамтиды.</a:t>
            </a:r>
            <a:endParaRPr sz="16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en-US">
                <a:latin typeface="Helvetica Neue"/>
                <a:ea typeface="Helvetica Neue"/>
                <a:cs typeface="Helvetica Neue"/>
                <a:sym typeface="Helvetica Neue"/>
              </a:rPr>
              <a:t>                                                                                        AIED санаттары</a:t>
            </a:r>
            <a:endParaRPr b="1">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a:latin typeface="Helvetica Neue"/>
              <a:ea typeface="Helvetica Neue"/>
              <a:cs typeface="Helvetica Neue"/>
              <a:sym typeface="Helvetica Neue"/>
            </a:endParaRPr>
          </a:p>
        </p:txBody>
      </p:sp>
      <p:grpSp>
        <p:nvGrpSpPr>
          <p:cNvPr id="169" name="Google Shape;169;g2f1840e8dd5_0_255"/>
          <p:cNvGrpSpPr/>
          <p:nvPr/>
        </p:nvGrpSpPr>
        <p:grpSpPr>
          <a:xfrm>
            <a:off x="920163" y="2557426"/>
            <a:ext cx="9798750" cy="3060001"/>
            <a:chOff x="68757" y="213684"/>
            <a:chExt cx="9798750" cy="3060001"/>
          </a:xfrm>
        </p:grpSpPr>
        <p:sp>
          <p:nvSpPr>
            <p:cNvPr id="170" name="Google Shape;170;g2f1840e8dd5_0_255"/>
            <p:cNvSpPr/>
            <p:nvPr/>
          </p:nvSpPr>
          <p:spPr>
            <a:xfrm>
              <a:off x="639132" y="213684"/>
              <a:ext cx="1784400" cy="17844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f1840e8dd5_0_255"/>
            <p:cNvSpPr/>
            <p:nvPr/>
          </p:nvSpPr>
          <p:spPr>
            <a:xfrm>
              <a:off x="1019382" y="593934"/>
              <a:ext cx="1023900" cy="10239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f1840e8dd5_0_255"/>
            <p:cNvSpPr/>
            <p:nvPr/>
          </p:nvSpPr>
          <p:spPr>
            <a:xfrm>
              <a:off x="68757" y="2553685"/>
              <a:ext cx="2925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f1840e8dd5_0_255"/>
            <p:cNvSpPr txBox="1"/>
            <p:nvPr/>
          </p:nvSpPr>
          <p:spPr>
            <a:xfrm>
              <a:off x="68757" y="2553685"/>
              <a:ext cx="2925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lang="en-US" sz="1800"/>
                <a:t>ОҚЫТУ (яғни оқушыға бағдарланған)</a:t>
              </a:r>
              <a:endParaRPr b="0" i="0" sz="1800" u="none" cap="none" strike="noStrike">
                <a:solidFill>
                  <a:srgbClr val="000000"/>
                </a:solidFill>
                <a:latin typeface="Arial"/>
                <a:ea typeface="Arial"/>
                <a:cs typeface="Arial"/>
                <a:sym typeface="Arial"/>
              </a:endParaRPr>
            </a:p>
          </p:txBody>
        </p:sp>
        <p:sp>
          <p:nvSpPr>
            <p:cNvPr id="174" name="Google Shape;174;g2f1840e8dd5_0_255"/>
            <p:cNvSpPr/>
            <p:nvPr/>
          </p:nvSpPr>
          <p:spPr>
            <a:xfrm>
              <a:off x="4076007" y="213684"/>
              <a:ext cx="1784400" cy="1784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f1840e8dd5_0_255"/>
            <p:cNvSpPr/>
            <p:nvPr/>
          </p:nvSpPr>
          <p:spPr>
            <a:xfrm>
              <a:off x="4456257" y="593934"/>
              <a:ext cx="1023900" cy="10239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f1840e8dd5_0_255"/>
            <p:cNvSpPr/>
            <p:nvPr/>
          </p:nvSpPr>
          <p:spPr>
            <a:xfrm>
              <a:off x="3505632" y="2553685"/>
              <a:ext cx="2925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f1840e8dd5_0_255"/>
            <p:cNvSpPr txBox="1"/>
            <p:nvPr/>
          </p:nvSpPr>
          <p:spPr>
            <a:xfrm>
              <a:off x="3505632" y="2553685"/>
              <a:ext cx="2925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lang="en-US" sz="1800"/>
                <a:t>БІЛІМ БЕРУ ӘКІМШІЛІГІ (яғни, жүйеге бағытталған AIED)</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
          <p:nvSpPr>
            <p:cNvPr id="178" name="Google Shape;178;g2f1840e8dd5_0_255"/>
            <p:cNvSpPr/>
            <p:nvPr/>
          </p:nvSpPr>
          <p:spPr>
            <a:xfrm>
              <a:off x="7512882" y="213684"/>
              <a:ext cx="1784400" cy="1784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f1840e8dd5_0_255"/>
            <p:cNvSpPr/>
            <p:nvPr/>
          </p:nvSpPr>
          <p:spPr>
            <a:xfrm>
              <a:off x="7893132" y="593934"/>
              <a:ext cx="1023900" cy="10239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f1840e8dd5_0_255"/>
            <p:cNvSpPr/>
            <p:nvPr/>
          </p:nvSpPr>
          <p:spPr>
            <a:xfrm>
              <a:off x="6942507" y="2553685"/>
              <a:ext cx="2925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f1840e8dd5_0_255"/>
            <p:cNvSpPr txBox="1"/>
            <p:nvPr/>
          </p:nvSpPr>
          <p:spPr>
            <a:xfrm>
              <a:off x="6942507" y="2553685"/>
              <a:ext cx="2925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lang="en-US" sz="1800"/>
                <a:t>МҰҒАЛІМДЕРГЕ ҚОЛДАУ (мұғалімге бағдарланған)</a:t>
              </a:r>
              <a:endParaRPr b="0" i="0" sz="1800" u="none" cap="none" strike="noStrike">
                <a:solidFill>
                  <a:srgbClr val="000000"/>
                </a:solidFill>
                <a:latin typeface="Arial"/>
                <a:ea typeface="Arial"/>
                <a:cs typeface="Arial"/>
                <a:sym typeface="Arial"/>
              </a:endParaRPr>
            </a:p>
          </p:txBody>
        </p:sp>
      </p:grpSp>
      <p:sp>
        <p:nvSpPr>
          <p:cNvPr id="182" name="Google Shape;182;g2f1840e8dd5_0_255"/>
          <p:cNvSpPr txBox="1"/>
          <p:nvPr/>
        </p:nvSpPr>
        <p:spPr>
          <a:xfrm>
            <a:off x="-25"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Білім </a:t>
            </a:r>
            <a:r>
              <a:rPr b="1" lang="en-US" sz="2400">
                <a:solidFill>
                  <a:srgbClr val="31538F"/>
                </a:solidFill>
                <a:latin typeface="Roboto"/>
                <a:ea typeface="Roboto"/>
                <a:cs typeface="Roboto"/>
                <a:sym typeface="Roboto"/>
              </a:rPr>
              <a:t>c</a:t>
            </a:r>
            <a:r>
              <a:rPr b="1" lang="en-US" sz="2400">
                <a:solidFill>
                  <a:srgbClr val="31538F"/>
                </a:solidFill>
                <a:latin typeface="Roboto"/>
                <a:ea typeface="Roboto"/>
                <a:cs typeface="Roboto"/>
                <a:sym typeface="Roboto"/>
              </a:rPr>
              <a:t>аласындағы AI (AI&amp;ED)</a:t>
            </a:r>
            <a:endParaRPr b="1" sz="2400">
              <a:solidFill>
                <a:srgbClr val="31538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2f1840e8dd5_0_353"/>
          <p:cNvPicPr preferRelativeResize="0"/>
          <p:nvPr/>
        </p:nvPicPr>
        <p:blipFill rotWithShape="1">
          <a:blip r:embed="rId3">
            <a:alphaModFix/>
          </a:blip>
          <a:srcRect b="0" l="0" r="0" t="0"/>
          <a:stretch/>
        </p:blipFill>
        <p:spPr>
          <a:xfrm>
            <a:off x="0" y="6130212"/>
            <a:ext cx="12192000" cy="727787"/>
          </a:xfrm>
          <a:prstGeom prst="rect">
            <a:avLst/>
          </a:prstGeom>
          <a:noFill/>
          <a:ln>
            <a:noFill/>
          </a:ln>
        </p:spPr>
      </p:pic>
      <p:pic>
        <p:nvPicPr>
          <p:cNvPr id="188" name="Google Shape;188;g2f1840e8dd5_0_353"/>
          <p:cNvPicPr preferRelativeResize="0"/>
          <p:nvPr/>
        </p:nvPicPr>
        <p:blipFill rotWithShape="1">
          <a:blip r:embed="rId4">
            <a:alphaModFix/>
          </a:blip>
          <a:srcRect b="0" l="0" r="0" t="0"/>
          <a:stretch/>
        </p:blipFill>
        <p:spPr>
          <a:xfrm>
            <a:off x="160857" y="6229107"/>
            <a:ext cx="1462793" cy="529997"/>
          </a:xfrm>
          <a:prstGeom prst="rect">
            <a:avLst/>
          </a:prstGeom>
          <a:noFill/>
          <a:ln>
            <a:noFill/>
          </a:ln>
        </p:spPr>
      </p:pic>
      <p:sp>
        <p:nvSpPr>
          <p:cNvPr id="189" name="Google Shape;189;g2f1840e8dd5_0_353"/>
          <p:cNvSpPr txBox="1"/>
          <p:nvPr>
            <p:ph idx="12" type="sldNum"/>
          </p:nvPr>
        </p:nvSpPr>
        <p:spPr>
          <a:xfrm>
            <a:off x="9233000" y="6311484"/>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90" name="Google Shape;190;g2f1840e8dd5_0_353"/>
          <p:cNvSpPr txBox="1"/>
          <p:nvPr/>
        </p:nvSpPr>
        <p:spPr>
          <a:xfrm>
            <a:off x="0" y="0"/>
            <a:ext cx="12192000" cy="11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f1840e8dd5_0_353"/>
          <p:cNvSpPr txBox="1"/>
          <p:nvPr/>
        </p:nvSpPr>
        <p:spPr>
          <a:xfrm>
            <a:off x="691850" y="672601"/>
            <a:ext cx="6319800" cy="53565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US" sz="1800">
                <a:latin typeface="Roboto"/>
                <a:ea typeface="Roboto"/>
                <a:cs typeface="Roboto"/>
                <a:sym typeface="Roboto"/>
              </a:rPr>
              <a:t>Мұғалім рөлінің бір немесе бірнеше функцияларын автоматтандыруға бағытталған мысалдар:</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бейімделген репетиторлық жүйелер</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диалогқа негізделген репетиторлық жүйелер</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виртуалды жазу көмекшілері</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жазуды автоматты түрде бағалау</a:t>
            </a:r>
            <a:endParaRPr sz="1800">
              <a:latin typeface="Roboto"/>
              <a:ea typeface="Roboto"/>
              <a:cs typeface="Roboto"/>
              <a:sym typeface="Roboto"/>
            </a:endParaRPr>
          </a:p>
          <a:p>
            <a:pPr indent="-342900" lvl="0" marL="457200" rtl="0" algn="just">
              <a:spcBef>
                <a:spcPts val="0"/>
              </a:spcBef>
              <a:spcAft>
                <a:spcPts val="0"/>
              </a:spcAft>
              <a:buSzPts val="1800"/>
              <a:buFont typeface="Roboto"/>
              <a:buChar char="●"/>
            </a:pPr>
            <a:r>
              <a:rPr lang="en-US" sz="1800">
                <a:latin typeface="Roboto"/>
                <a:ea typeface="Roboto"/>
                <a:cs typeface="Roboto"/>
                <a:sym typeface="Roboto"/>
              </a:rPr>
              <a:t>чат-боттар</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800">
                <a:latin typeface="Roboto"/>
                <a:ea typeface="Roboto"/>
                <a:cs typeface="Roboto"/>
                <a:sym typeface="Roboto"/>
              </a:rPr>
              <a:t>Мәселелері: Коммерциялық қанау және білім беру принциптерін бұзу.</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t/>
            </a:r>
            <a:endParaRPr sz="1800">
              <a:latin typeface="Roboto"/>
              <a:ea typeface="Roboto"/>
              <a:cs typeface="Roboto"/>
              <a:sym typeface="Roboto"/>
            </a:endParaRPr>
          </a:p>
          <a:p>
            <a:pPr indent="0" lvl="0" marL="0" rtl="0" algn="just">
              <a:spcBef>
                <a:spcPts val="0"/>
              </a:spcBef>
              <a:spcAft>
                <a:spcPts val="0"/>
              </a:spcAft>
              <a:buClr>
                <a:schemeClr val="dk1"/>
              </a:buClr>
              <a:buSzPts val="1100"/>
              <a:buFont typeface="Arial"/>
              <a:buNone/>
            </a:pPr>
            <a:r>
              <a:rPr lang="en-US" sz="1800">
                <a:latin typeface="Roboto"/>
                <a:ea typeface="Roboto"/>
                <a:cs typeface="Roboto"/>
                <a:sym typeface="Roboto"/>
              </a:rPr>
              <a:t>Жасанды интеллект көмегімен жекелендірілген оқытудың маңызды кемшіліктерінің бірі (бұл сараланған оқытудан айтарлықтай ерекшеленеді) сенім, мотивация және белсенділікті арттыру үшін маңызды болып табылатын білім берудегі әлеуметтік өзара әрекеттесудің ықтимал эрозиясы болып табылады.</a:t>
            </a:r>
            <a:endParaRPr sz="1800">
              <a:latin typeface="Roboto"/>
              <a:ea typeface="Roboto"/>
              <a:cs typeface="Roboto"/>
              <a:sym typeface="Roboto"/>
            </a:endParaRPr>
          </a:p>
          <a:p>
            <a:pPr indent="0" lvl="0" marL="0" rtl="0" algn="just">
              <a:spcBef>
                <a:spcPts val="0"/>
              </a:spcBef>
              <a:spcAft>
                <a:spcPts val="0"/>
              </a:spcAft>
              <a:buSzPts val="1100"/>
              <a:buNone/>
            </a:pPr>
            <a:r>
              <a:t/>
            </a:r>
            <a:endParaRPr sz="1800">
              <a:latin typeface="Roboto"/>
              <a:ea typeface="Roboto"/>
              <a:cs typeface="Roboto"/>
              <a:sym typeface="Roboto"/>
            </a:endParaRPr>
          </a:p>
        </p:txBody>
      </p:sp>
      <p:pic>
        <p:nvPicPr>
          <p:cNvPr id="192" name="Google Shape;192;g2f1840e8dd5_0_353"/>
          <p:cNvPicPr preferRelativeResize="0"/>
          <p:nvPr/>
        </p:nvPicPr>
        <p:blipFill rotWithShape="1">
          <a:blip r:embed="rId5">
            <a:alphaModFix/>
          </a:blip>
          <a:srcRect b="0" l="0" r="0" t="0"/>
          <a:stretch/>
        </p:blipFill>
        <p:spPr>
          <a:xfrm>
            <a:off x="7750628" y="1495956"/>
            <a:ext cx="4441370" cy="4634211"/>
          </a:xfrm>
          <a:prstGeom prst="rect">
            <a:avLst/>
          </a:prstGeom>
          <a:noFill/>
          <a:ln>
            <a:noFill/>
          </a:ln>
        </p:spPr>
      </p:pic>
      <p:sp>
        <p:nvSpPr>
          <p:cNvPr id="193" name="Google Shape;193;g2f1840e8dd5_0_353"/>
          <p:cNvSpPr txBox="1"/>
          <p:nvPr/>
        </p:nvSpPr>
        <p:spPr>
          <a:xfrm>
            <a:off x="-100" y="100750"/>
            <a:ext cx="12192000" cy="637500"/>
          </a:xfrm>
          <a:prstGeom prst="rect">
            <a:avLst/>
          </a:prstGeom>
          <a:noFill/>
          <a:ln>
            <a:noFill/>
          </a:ln>
        </p:spPr>
        <p:txBody>
          <a:bodyPr anchorCtr="0" anchor="ctr" bIns="34275" lIns="68575" spcFirstLastPara="1" rIns="68575" wrap="square" tIns="34275">
            <a:normAutofit/>
          </a:bodyPr>
          <a:lstStyle/>
          <a:p>
            <a:pPr indent="0" lvl="0" marL="0" marR="0" rtl="0" algn="ctr">
              <a:lnSpc>
                <a:spcPct val="115000"/>
              </a:lnSpc>
              <a:spcBef>
                <a:spcPts val="1200"/>
              </a:spcBef>
              <a:spcAft>
                <a:spcPts val="1200"/>
              </a:spcAft>
              <a:buClr>
                <a:srgbClr val="000000"/>
              </a:buClr>
              <a:buSzPts val="2400"/>
              <a:buFont typeface="Arial"/>
              <a:buNone/>
            </a:pPr>
            <a:r>
              <a:rPr b="1" lang="en-US" sz="2400">
                <a:solidFill>
                  <a:srgbClr val="31538F"/>
                </a:solidFill>
                <a:latin typeface="Roboto"/>
                <a:ea typeface="Roboto"/>
                <a:cs typeface="Roboto"/>
                <a:sym typeface="Roboto"/>
              </a:rPr>
              <a:t>Студентке бағытталған AIED</a:t>
            </a:r>
            <a:endParaRPr b="1" i="0" sz="2400" u="none" cap="none" strike="noStrike">
              <a:solidFill>
                <a:srgbClr val="31538F"/>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2023-01-27T09:52:37Z</dcterms:created>
  <dc:creator>Yerbol</dc:creator>
</cp:coreProperties>
</file>