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8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276872"/>
            <a:ext cx="7772400" cy="1470025"/>
          </a:xfrm>
        </p:spPr>
        <p:txBody>
          <a:bodyPr/>
          <a:lstStyle/>
          <a:p>
            <a:r>
              <a:rPr lang="kk-KZ" b="1" dirty="0" smtClean="0">
                <a:solidFill>
                  <a:srgbClr val="002060"/>
                </a:solidFill>
              </a:rPr>
              <a:t>Индивидуальный портрет целевой школы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253" y="476672"/>
            <a:ext cx="1159003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69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0249" y="764704"/>
            <a:ext cx="7848872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Индивидуальный портрет целевой школы </a:t>
            </a:r>
            <a:endParaRPr lang="ru-RU" dirty="0">
              <a:solidFill>
                <a:srgbClr val="002060"/>
              </a:solidFill>
            </a:endParaRP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это </a:t>
            </a:r>
            <a:r>
              <a:rPr lang="ru-RU" dirty="0">
                <a:solidFill>
                  <a:srgbClr val="002060"/>
                </a:solidFill>
              </a:rPr>
              <a:t>аналитический документ, содержащий анализ данных о целевой школе </a:t>
            </a:r>
            <a:r>
              <a:rPr lang="ru-RU" dirty="0" smtClean="0">
                <a:solidFill>
                  <a:srgbClr val="002060"/>
                </a:solidFill>
              </a:rPr>
              <a:t>для </a:t>
            </a:r>
            <a:r>
              <a:rPr lang="ru-RU" dirty="0">
                <a:solidFill>
                  <a:srgbClr val="002060"/>
                </a:solidFill>
              </a:rPr>
              <a:t>выявления ее основных потребностей в обеспечении </a:t>
            </a:r>
            <a:r>
              <a:rPr lang="ru-RU" dirty="0" smtClean="0">
                <a:solidFill>
                  <a:srgbClr val="002060"/>
                </a:solidFill>
              </a:rPr>
              <a:t>учебно-воспитательного </a:t>
            </a:r>
            <a:r>
              <a:rPr lang="ru-RU" dirty="0">
                <a:solidFill>
                  <a:srgbClr val="002060"/>
                </a:solidFill>
              </a:rPr>
              <a:t>процесса, управленческом и кадровом обеспечении, материально-техническом </a:t>
            </a:r>
            <a:r>
              <a:rPr lang="ru-RU" dirty="0" smtClean="0">
                <a:solidFill>
                  <a:srgbClr val="002060"/>
                </a:solidFill>
              </a:rPr>
              <a:t>оснащении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4149080"/>
            <a:ext cx="7841537" cy="17543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Задачи Индивидуального портрета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rgbClr val="002060"/>
                </a:solidFill>
              </a:rPr>
              <a:t>определить текущую ситуацию и проблемные вопросы деятельности каждой ЦШ на основе анализа количественных данных;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rgbClr val="002060"/>
                </a:solidFill>
              </a:rPr>
              <a:t>выявить основные потребности школы в обеспечении учебно-воспитательного процесса, управленческом и кадровом обеспечении, материально-техническом оснащении на основе проведенного анализа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6184" y="2564904"/>
            <a:ext cx="7820272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Цель </a:t>
            </a:r>
            <a:r>
              <a:rPr lang="ru-RU" b="1" dirty="0" smtClean="0">
                <a:solidFill>
                  <a:srgbClr val="002060"/>
                </a:solidFill>
              </a:rPr>
              <a:t>Индивидуального портрета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выявление </a:t>
            </a:r>
            <a:r>
              <a:rPr lang="ru-RU" dirty="0">
                <a:solidFill>
                  <a:srgbClr val="002060"/>
                </a:solidFill>
              </a:rPr>
              <a:t>и оценка потребностей </a:t>
            </a:r>
            <a:r>
              <a:rPr lang="ru-RU" dirty="0" smtClean="0">
                <a:solidFill>
                  <a:srgbClr val="002060"/>
                </a:solidFill>
              </a:rPr>
              <a:t>целевой школы </a:t>
            </a:r>
            <a:r>
              <a:rPr lang="ru-RU" dirty="0">
                <a:solidFill>
                  <a:srgbClr val="002060"/>
                </a:solidFill>
              </a:rPr>
              <a:t>в </a:t>
            </a:r>
            <a:r>
              <a:rPr lang="ru-RU" dirty="0" smtClean="0">
                <a:solidFill>
                  <a:srgbClr val="002060"/>
                </a:solidFill>
              </a:rPr>
              <a:t>управлении, кадрового потенциала, материально-технической базы, </a:t>
            </a:r>
            <a:r>
              <a:rPr lang="ru-RU" dirty="0">
                <a:solidFill>
                  <a:srgbClr val="002060"/>
                </a:solidFill>
              </a:rPr>
              <a:t>финансирования </a:t>
            </a:r>
          </a:p>
        </p:txBody>
      </p:sp>
    </p:spTree>
    <p:extLst>
      <p:ext uri="{BB962C8B-B14F-4D97-AF65-F5344CB8AC3E}">
        <p14:creationId xmlns:p14="http://schemas.microsoft.com/office/powerpoint/2010/main" val="354785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277098"/>
            <a:ext cx="78488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Структура Индивидуального портрета </a:t>
            </a:r>
            <a:r>
              <a:rPr lang="ru-RU" sz="2400" b="1" dirty="0" smtClean="0">
                <a:solidFill>
                  <a:srgbClr val="002060"/>
                </a:solidFill>
              </a:rPr>
              <a:t>целевой школы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878815"/>
            <a:ext cx="24933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Общая </a:t>
            </a:r>
            <a:r>
              <a:rPr lang="ru-RU" b="1" dirty="0" smtClean="0"/>
              <a:t>характеристика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1484784"/>
            <a:ext cx="75608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Анализ образовательных достижений </a:t>
            </a:r>
            <a:endParaRPr lang="ru-RU" b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Результаты </a:t>
            </a:r>
            <a:r>
              <a:rPr lang="ru-RU" dirty="0"/>
              <a:t>ЦШ в МОДО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 </a:t>
            </a:r>
            <a:r>
              <a:rPr lang="ru-RU" dirty="0"/>
              <a:t>Результаты ЦШ в PBTS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 </a:t>
            </a:r>
            <a:r>
              <a:rPr lang="ru-RU" dirty="0"/>
              <a:t>Результаты ЦШ в ЕНТ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 </a:t>
            </a:r>
            <a:r>
              <a:rPr lang="ru-RU" dirty="0"/>
              <a:t>Результаты ЦШ в срезе знаний </a:t>
            </a:r>
            <a:r>
              <a:rPr lang="ru-RU" dirty="0" smtClean="0"/>
              <a:t>при государственной аттестации </a:t>
            </a:r>
            <a:endParaRPr lang="ru-RU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Общая </a:t>
            </a:r>
            <a:r>
              <a:rPr lang="ru-RU" dirty="0"/>
              <a:t>успеваемость в ЦШ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3439380"/>
            <a:ext cx="75608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Анализ кадровых ресурсов и управления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 </a:t>
            </a:r>
            <a:r>
              <a:rPr lang="ru-RU" dirty="0"/>
              <a:t>Количественный и качественный состав педагогов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Количественный </a:t>
            </a:r>
            <a:r>
              <a:rPr lang="ru-RU" dirty="0"/>
              <a:t>и качественный состав руководителей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Анализ </a:t>
            </a:r>
            <a:r>
              <a:rPr lang="ru-RU" dirty="0"/>
              <a:t>результатов ОЗП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Профессиональное </a:t>
            </a:r>
            <a:r>
              <a:rPr lang="ru-RU" dirty="0"/>
              <a:t>развитие педагогов и руководителей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66284" y="5157192"/>
            <a:ext cx="71900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Анализ обучающей среды и МТБ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Материально-техническое </a:t>
            </a:r>
            <a:r>
              <a:rPr lang="ru-RU" dirty="0"/>
              <a:t>оснащение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Психологический </a:t>
            </a:r>
            <a:r>
              <a:rPr lang="ru-RU" dirty="0"/>
              <a:t>климат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81502" y="6309320"/>
            <a:ext cx="33985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Итоговая оценка потребностей </a:t>
            </a:r>
            <a:r>
              <a:rPr lang="ru-RU" b="1" dirty="0" smtClean="0"/>
              <a:t> </a:t>
            </a:r>
            <a:endParaRPr lang="ru-RU" b="1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323528" y="1294457"/>
            <a:ext cx="8496944" cy="46312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323528" y="3245968"/>
            <a:ext cx="8496944" cy="46312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323528" y="4917537"/>
            <a:ext cx="8496944" cy="46312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390346" y="6165304"/>
            <a:ext cx="8496944" cy="46312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217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42560"/>
            <a:ext cx="8604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Этапы разработки Индивидуального портрета </a:t>
            </a:r>
            <a:r>
              <a:rPr lang="ru-RU" sz="2400" b="1" dirty="0" smtClean="0"/>
              <a:t>целевой школы</a:t>
            </a:r>
            <a:endParaRPr lang="ru-RU" sz="24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512" y="908720"/>
            <a:ext cx="247021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Сбор количественных данных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937756" y="972628"/>
            <a:ext cx="337599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Разработка Индивидуального портрета целевой школы на основе данных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00154" y="972628"/>
            <a:ext cx="242782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Анализ полученных данных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067968" y="2204864"/>
            <a:ext cx="51155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/>
              <a:t>Образец Индивидуального портрета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83568" y="2666529"/>
            <a:ext cx="53311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/>
              <a:t>Общая </a:t>
            </a:r>
            <a:r>
              <a:rPr lang="ru-RU" sz="1600" b="1" dirty="0" smtClean="0"/>
              <a:t>характеристика:  </a:t>
            </a:r>
            <a:r>
              <a:rPr lang="ru-RU" sz="1600" dirty="0" smtClean="0"/>
              <a:t>НОБД , ИАЦ «</a:t>
            </a:r>
            <a:r>
              <a:rPr lang="ru-RU" sz="1600" dirty="0" err="1" smtClean="0"/>
              <a:t>Талдау</a:t>
            </a:r>
            <a:r>
              <a:rPr lang="ru-RU" sz="1600" dirty="0" smtClean="0"/>
              <a:t>»</a:t>
            </a:r>
            <a:endParaRPr lang="ru-RU" sz="1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20184" y="3005083"/>
            <a:ext cx="66273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/>
              <a:t>Анализ образовательных </a:t>
            </a:r>
            <a:r>
              <a:rPr lang="ru-RU" sz="1600" b="1" dirty="0" smtClean="0"/>
              <a:t>достижений: </a:t>
            </a:r>
          </a:p>
          <a:p>
            <a:pPr marL="285750" indent="-285750">
              <a:buFontTx/>
              <a:buChar char="-"/>
            </a:pPr>
            <a:r>
              <a:rPr lang="ru-RU" sz="1600" dirty="0" smtClean="0"/>
              <a:t>Внутреннее оценивание</a:t>
            </a:r>
          </a:p>
          <a:p>
            <a:pPr marL="285750" indent="-285750">
              <a:buFontTx/>
              <a:buChar char="-"/>
            </a:pPr>
            <a:r>
              <a:rPr lang="ru-RU" sz="1600" dirty="0" smtClean="0"/>
              <a:t>Внешнее оценивание </a:t>
            </a:r>
            <a:endParaRPr lang="ru-RU" sz="1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802887" y="3888109"/>
            <a:ext cx="602927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/>
              <a:t>Анализ кадровых ресурсов и </a:t>
            </a:r>
            <a:r>
              <a:rPr lang="ru-RU" sz="1600" b="1" dirty="0" smtClean="0"/>
              <a:t>управления:</a:t>
            </a:r>
          </a:p>
          <a:p>
            <a:pPr marL="285750" indent="-285750">
              <a:buFontTx/>
              <a:buChar char="-"/>
            </a:pPr>
            <a:r>
              <a:rPr lang="ru-RU" sz="1600" dirty="0" smtClean="0"/>
              <a:t>профессиональные </a:t>
            </a:r>
            <a:r>
              <a:rPr lang="ru-RU" sz="1600" dirty="0"/>
              <a:t>характеристики педагогов и </a:t>
            </a:r>
            <a:r>
              <a:rPr lang="ru-RU" sz="1600" dirty="0" smtClean="0"/>
              <a:t>руководителей</a:t>
            </a:r>
            <a:endParaRPr lang="ru-RU" sz="1600" dirty="0"/>
          </a:p>
          <a:p>
            <a:pPr marL="285750" indent="-285750">
              <a:buFontTx/>
              <a:buChar char="-"/>
            </a:pPr>
            <a:r>
              <a:rPr lang="ru-RU" sz="1600" dirty="0" smtClean="0"/>
              <a:t> </a:t>
            </a:r>
            <a:r>
              <a:rPr lang="ru-RU" sz="1600" dirty="0"/>
              <a:t>уровень подготовки педагогов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824274" y="4719106"/>
            <a:ext cx="621344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 </a:t>
            </a:r>
            <a:r>
              <a:rPr lang="ru-RU" sz="1600" b="1" dirty="0"/>
              <a:t>Анализ обучающей среды и </a:t>
            </a:r>
            <a:r>
              <a:rPr lang="ru-RU" sz="1600" b="1" dirty="0" smtClean="0"/>
              <a:t>МТБ: </a:t>
            </a:r>
            <a:r>
              <a:rPr lang="ru-RU" sz="1600" dirty="0" smtClean="0"/>
              <a:t>НОБД, </a:t>
            </a:r>
            <a:r>
              <a:rPr lang="ru-RU" sz="1600" dirty="0"/>
              <a:t>ИАЦ «</a:t>
            </a:r>
            <a:r>
              <a:rPr lang="ru-RU" sz="1600" dirty="0" err="1"/>
              <a:t>Талдау</a:t>
            </a:r>
            <a:r>
              <a:rPr lang="ru-RU" sz="1600" dirty="0" smtClean="0"/>
              <a:t>»</a:t>
            </a:r>
            <a:endParaRPr lang="ru-RU" sz="16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926149" y="5147900"/>
            <a:ext cx="63367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/>
              <a:t>Психологический </a:t>
            </a:r>
            <a:r>
              <a:rPr lang="ru-RU" sz="1600" b="1" dirty="0" smtClean="0"/>
              <a:t>климат: </a:t>
            </a:r>
            <a:r>
              <a:rPr lang="ru-RU" sz="1600" dirty="0"/>
              <a:t>НОБД, ИАЦ «</a:t>
            </a:r>
            <a:r>
              <a:rPr lang="ru-RU" sz="1600" dirty="0" err="1"/>
              <a:t>Талдау</a:t>
            </a:r>
            <a:r>
              <a:rPr lang="ru-RU" sz="1600" dirty="0" smtClean="0"/>
              <a:t>»</a:t>
            </a:r>
            <a:endParaRPr lang="ru-RU" sz="1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916818" y="5589240"/>
            <a:ext cx="770912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/>
              <a:t>Итоговая оценка </a:t>
            </a:r>
            <a:r>
              <a:rPr lang="ru-RU" sz="1600" b="1" dirty="0" smtClean="0"/>
              <a:t>потребностей:</a:t>
            </a:r>
          </a:p>
          <a:p>
            <a:pPr marL="342900" indent="-342900">
              <a:buAutoNum type="arabicPeriod"/>
            </a:pPr>
            <a:r>
              <a:rPr lang="ru-RU" sz="1600" dirty="0" smtClean="0"/>
              <a:t>Анализ основных потребностей </a:t>
            </a:r>
            <a:r>
              <a:rPr lang="ru-RU" sz="1600" dirty="0"/>
              <a:t>школы касательно наиболее «западающих», трудно реализуемых составляющих образовательного процесса в школе; </a:t>
            </a:r>
            <a:endParaRPr lang="ru-RU" sz="1600" dirty="0" smtClean="0"/>
          </a:p>
          <a:p>
            <a:pPr marL="342900" indent="-342900">
              <a:buAutoNum type="arabicPeriod"/>
            </a:pPr>
            <a:r>
              <a:rPr lang="ru-RU" sz="1600" dirty="0"/>
              <a:t>О</a:t>
            </a:r>
            <a:r>
              <a:rPr lang="ru-RU" sz="1600" dirty="0" smtClean="0"/>
              <a:t>бщее </a:t>
            </a:r>
            <a:r>
              <a:rPr lang="ru-RU" sz="1600" dirty="0"/>
              <a:t>видение по решению выявленных проблемных </a:t>
            </a:r>
            <a:r>
              <a:rPr lang="ru-RU" sz="1600" dirty="0" smtClean="0"/>
              <a:t>вопросов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328362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270</Words>
  <Application>Microsoft Office PowerPoint</Application>
  <PresentationFormat>Экран (4:3)</PresentationFormat>
  <Paragraphs>42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Индивидуальный портрет целевой школы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Индивидуальный портрет целевой школы</dc:title>
  <dc:creator>Admin</dc:creator>
  <cp:lastModifiedBy>baitasov.centr@gmail.com</cp:lastModifiedBy>
  <cp:revision>4</cp:revision>
  <dcterms:created xsi:type="dcterms:W3CDTF">2024-08-14T19:42:03Z</dcterms:created>
  <dcterms:modified xsi:type="dcterms:W3CDTF">2024-08-14T20:13:32Z</dcterms:modified>
</cp:coreProperties>
</file>