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87" r:id="rId5"/>
    <p:sldId id="259" r:id="rId6"/>
    <p:sldId id="262" r:id="rId7"/>
    <p:sldId id="263" r:id="rId8"/>
    <p:sldId id="264" r:id="rId9"/>
    <p:sldId id="261" r:id="rId10"/>
    <p:sldId id="258" r:id="rId11"/>
    <p:sldId id="288" r:id="rId12"/>
    <p:sldId id="265" r:id="rId13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609" autoAdjust="0"/>
  </p:normalViewPr>
  <p:slideViewPr>
    <p:cSldViewPr snapToGrid="0">
      <p:cViewPr varScale="1">
        <p:scale>
          <a:sx n="99" d="100"/>
          <a:sy n="99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39129-EF68-48C0-A4AC-EA95EFCE22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4BB5B49-5F7A-48B5-9DCC-7A321D7E6AD9}">
      <dgm:prSet/>
      <dgm:spPr/>
      <dgm:t>
        <a:bodyPr/>
        <a:lstStyle/>
        <a:p>
          <a:r>
            <a:rPr lang="ru-RU"/>
            <a:t>Персонализированное обучение с помощью ИИ</a:t>
          </a:r>
          <a:endParaRPr lang="en-US"/>
        </a:p>
      </dgm:t>
    </dgm:pt>
    <dgm:pt modelId="{B0AB4BEE-C9CA-4AD5-8F71-047DAC764A64}" type="parTrans" cxnId="{56701967-E3C5-45AE-8158-84B1DE71DF2F}">
      <dgm:prSet/>
      <dgm:spPr/>
      <dgm:t>
        <a:bodyPr/>
        <a:lstStyle/>
        <a:p>
          <a:endParaRPr lang="en-US"/>
        </a:p>
      </dgm:t>
    </dgm:pt>
    <dgm:pt modelId="{B246B242-85DF-498D-946B-87DD70DEECA5}" type="sibTrans" cxnId="{56701967-E3C5-45AE-8158-84B1DE71DF2F}">
      <dgm:prSet/>
      <dgm:spPr/>
      <dgm:t>
        <a:bodyPr/>
        <a:lstStyle/>
        <a:p>
          <a:endParaRPr lang="en-US"/>
        </a:p>
      </dgm:t>
    </dgm:pt>
    <dgm:pt modelId="{CD8309EE-AA68-4286-9143-5A1F6F414680}">
      <dgm:prSet/>
      <dgm:spPr/>
      <dgm:t>
        <a:bodyPr/>
        <a:lstStyle/>
        <a:p>
          <a:r>
            <a:rPr lang="ru-RU" dirty="0"/>
            <a:t>Автоматизация рутинных задач преподавателей</a:t>
          </a:r>
          <a:endParaRPr lang="en-US" dirty="0"/>
        </a:p>
      </dgm:t>
    </dgm:pt>
    <dgm:pt modelId="{6BACC3CB-7E5F-44C2-AB28-04A2BEF5A9FA}" type="parTrans" cxnId="{15581659-6889-49E5-B6FF-D9CA0F44CE86}">
      <dgm:prSet/>
      <dgm:spPr/>
      <dgm:t>
        <a:bodyPr/>
        <a:lstStyle/>
        <a:p>
          <a:endParaRPr lang="en-US"/>
        </a:p>
      </dgm:t>
    </dgm:pt>
    <dgm:pt modelId="{7323F5C0-2E21-468E-81F6-CFFEC3FE68C0}" type="sibTrans" cxnId="{15581659-6889-49E5-B6FF-D9CA0F44CE86}">
      <dgm:prSet/>
      <dgm:spPr/>
      <dgm:t>
        <a:bodyPr/>
        <a:lstStyle/>
        <a:p>
          <a:endParaRPr lang="en-US"/>
        </a:p>
      </dgm:t>
    </dgm:pt>
    <dgm:pt modelId="{9652AFF4-1A0A-43D8-8C36-C57308AA63AD}">
      <dgm:prSet/>
      <dgm:spPr/>
      <dgm:t>
        <a:bodyPr/>
        <a:lstStyle/>
        <a:p>
          <a:r>
            <a:rPr lang="ru-RU"/>
            <a:t>Интерактивные и адаптивные образовательные платформы</a:t>
          </a:r>
          <a:endParaRPr lang="en-US"/>
        </a:p>
      </dgm:t>
    </dgm:pt>
    <dgm:pt modelId="{AB2C20DE-1318-4B5E-B618-FDFAE270FC4D}" type="parTrans" cxnId="{A8538093-EE9F-4DA9-910D-642EB8B04C4C}">
      <dgm:prSet/>
      <dgm:spPr/>
      <dgm:t>
        <a:bodyPr/>
        <a:lstStyle/>
        <a:p>
          <a:endParaRPr lang="en-US"/>
        </a:p>
      </dgm:t>
    </dgm:pt>
    <dgm:pt modelId="{9FA94D7E-540F-42BF-8BDE-5ADB5B959FA9}" type="sibTrans" cxnId="{A8538093-EE9F-4DA9-910D-642EB8B04C4C}">
      <dgm:prSet/>
      <dgm:spPr/>
      <dgm:t>
        <a:bodyPr/>
        <a:lstStyle/>
        <a:p>
          <a:endParaRPr lang="en-US"/>
        </a:p>
      </dgm:t>
    </dgm:pt>
    <dgm:pt modelId="{CEFF9CB4-CB28-4714-B5DD-9C22F0A330BE}">
      <dgm:prSet/>
      <dgm:spPr/>
      <dgm:t>
        <a:bodyPr/>
        <a:lstStyle/>
        <a:p>
          <a:r>
            <a:rPr lang="ru-RU"/>
            <a:t>Виртуальные ассистенты и чат-боты в образовании</a:t>
          </a:r>
          <a:endParaRPr lang="en-US"/>
        </a:p>
      </dgm:t>
    </dgm:pt>
    <dgm:pt modelId="{7E665D58-197F-40A2-AA21-312B6D16825C}" type="parTrans" cxnId="{5E0D53E0-EA31-4367-9AD5-A154BF266C43}">
      <dgm:prSet/>
      <dgm:spPr/>
      <dgm:t>
        <a:bodyPr/>
        <a:lstStyle/>
        <a:p>
          <a:endParaRPr lang="en-US"/>
        </a:p>
      </dgm:t>
    </dgm:pt>
    <dgm:pt modelId="{6CC54F52-87DB-4E1A-A131-4C28948EB936}" type="sibTrans" cxnId="{5E0D53E0-EA31-4367-9AD5-A154BF266C43}">
      <dgm:prSet/>
      <dgm:spPr/>
      <dgm:t>
        <a:bodyPr/>
        <a:lstStyle/>
        <a:p>
          <a:endParaRPr lang="en-US"/>
        </a:p>
      </dgm:t>
    </dgm:pt>
    <dgm:pt modelId="{55A859FA-1E0E-425A-9FF3-B3BF4F614F65}">
      <dgm:prSet/>
      <dgm:spPr/>
      <dgm:t>
        <a:bodyPr/>
        <a:lstStyle/>
        <a:p>
          <a:r>
            <a:rPr lang="ru-RU"/>
            <a:t>Применение ИИ для развития навыков XXI века</a:t>
          </a:r>
          <a:endParaRPr lang="en-US"/>
        </a:p>
      </dgm:t>
    </dgm:pt>
    <dgm:pt modelId="{B3B97A9A-D084-4DE6-83C9-1783DB554062}" type="parTrans" cxnId="{A121EEE7-99F1-4D22-AE1F-09A9BD3539E0}">
      <dgm:prSet/>
      <dgm:spPr/>
      <dgm:t>
        <a:bodyPr/>
        <a:lstStyle/>
        <a:p>
          <a:endParaRPr lang="en-US"/>
        </a:p>
      </dgm:t>
    </dgm:pt>
    <dgm:pt modelId="{45FC8B39-1F3C-4972-8E81-A03B9EAC083A}" type="sibTrans" cxnId="{A121EEE7-99F1-4D22-AE1F-09A9BD3539E0}">
      <dgm:prSet/>
      <dgm:spPr/>
      <dgm:t>
        <a:bodyPr/>
        <a:lstStyle/>
        <a:p>
          <a:endParaRPr lang="en-US"/>
        </a:p>
      </dgm:t>
    </dgm:pt>
    <dgm:pt modelId="{261DE983-2D6C-4E30-8713-F3C0CEC50CD6}" type="pres">
      <dgm:prSet presAssocID="{32D39129-EF68-48C0-A4AC-EA95EFCE227A}" presName="linear" presStyleCnt="0">
        <dgm:presLayoutVars>
          <dgm:animLvl val="lvl"/>
          <dgm:resizeHandles val="exact"/>
        </dgm:presLayoutVars>
      </dgm:prSet>
      <dgm:spPr/>
    </dgm:pt>
    <dgm:pt modelId="{26A9499F-26BA-48D5-846C-0BE5C40D8588}" type="pres">
      <dgm:prSet presAssocID="{E4BB5B49-5F7A-48B5-9DCC-7A321D7E6AD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C0EE3CC-94FC-4ACC-85C1-A34FDA8D7F46}" type="pres">
      <dgm:prSet presAssocID="{B246B242-85DF-498D-946B-87DD70DEECA5}" presName="spacer" presStyleCnt="0"/>
      <dgm:spPr/>
    </dgm:pt>
    <dgm:pt modelId="{B5BBE4FC-B522-45B8-A571-386DE294E735}" type="pres">
      <dgm:prSet presAssocID="{CD8309EE-AA68-4286-9143-5A1F6F41468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B094415-D23A-44C7-B413-BD37B489D429}" type="pres">
      <dgm:prSet presAssocID="{7323F5C0-2E21-468E-81F6-CFFEC3FE68C0}" presName="spacer" presStyleCnt="0"/>
      <dgm:spPr/>
    </dgm:pt>
    <dgm:pt modelId="{5865222B-2581-49FE-95DB-29FCF986DA21}" type="pres">
      <dgm:prSet presAssocID="{9652AFF4-1A0A-43D8-8C36-C57308AA63A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3ED6989-F232-430B-A4D0-DDE1B30C7959}" type="pres">
      <dgm:prSet presAssocID="{9FA94D7E-540F-42BF-8BDE-5ADB5B959FA9}" presName="spacer" presStyleCnt="0"/>
      <dgm:spPr/>
    </dgm:pt>
    <dgm:pt modelId="{99773BD6-C0A9-4556-B7F7-90FA6A38B6C2}" type="pres">
      <dgm:prSet presAssocID="{CEFF9CB4-CB28-4714-B5DD-9C22F0A330B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B70F3C6-DA23-43B7-9B4D-5FFDE0FFAA2A}" type="pres">
      <dgm:prSet presAssocID="{6CC54F52-87DB-4E1A-A131-4C28948EB936}" presName="spacer" presStyleCnt="0"/>
      <dgm:spPr/>
    </dgm:pt>
    <dgm:pt modelId="{1B5FE4D2-5DA9-4227-BC30-09F72A2B23D1}" type="pres">
      <dgm:prSet presAssocID="{55A859FA-1E0E-425A-9FF3-B3BF4F614F6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9085C1D-9870-4935-BFF7-0986981E411D}" type="presOf" srcId="{32D39129-EF68-48C0-A4AC-EA95EFCE227A}" destId="{261DE983-2D6C-4E30-8713-F3C0CEC50CD6}" srcOrd="0" destOrd="0" presId="urn:microsoft.com/office/officeart/2005/8/layout/vList2"/>
    <dgm:cxn modelId="{0A329F43-8609-45A0-A519-AA0C5FF1BA09}" type="presOf" srcId="{CEFF9CB4-CB28-4714-B5DD-9C22F0A330BE}" destId="{99773BD6-C0A9-4556-B7F7-90FA6A38B6C2}" srcOrd="0" destOrd="0" presId="urn:microsoft.com/office/officeart/2005/8/layout/vList2"/>
    <dgm:cxn modelId="{56701967-E3C5-45AE-8158-84B1DE71DF2F}" srcId="{32D39129-EF68-48C0-A4AC-EA95EFCE227A}" destId="{E4BB5B49-5F7A-48B5-9DCC-7A321D7E6AD9}" srcOrd="0" destOrd="0" parTransId="{B0AB4BEE-C9CA-4AD5-8F71-047DAC764A64}" sibTransId="{B246B242-85DF-498D-946B-87DD70DEECA5}"/>
    <dgm:cxn modelId="{26D80E6E-1FFD-4308-A72D-6B9EE6BA502A}" type="presOf" srcId="{E4BB5B49-5F7A-48B5-9DCC-7A321D7E6AD9}" destId="{26A9499F-26BA-48D5-846C-0BE5C40D8588}" srcOrd="0" destOrd="0" presId="urn:microsoft.com/office/officeart/2005/8/layout/vList2"/>
    <dgm:cxn modelId="{C70B8973-46FB-42DD-8823-5D8C9E7C31F8}" type="presOf" srcId="{CD8309EE-AA68-4286-9143-5A1F6F414680}" destId="{B5BBE4FC-B522-45B8-A571-386DE294E735}" srcOrd="0" destOrd="0" presId="urn:microsoft.com/office/officeart/2005/8/layout/vList2"/>
    <dgm:cxn modelId="{15581659-6889-49E5-B6FF-D9CA0F44CE86}" srcId="{32D39129-EF68-48C0-A4AC-EA95EFCE227A}" destId="{CD8309EE-AA68-4286-9143-5A1F6F414680}" srcOrd="1" destOrd="0" parTransId="{6BACC3CB-7E5F-44C2-AB28-04A2BEF5A9FA}" sibTransId="{7323F5C0-2E21-468E-81F6-CFFEC3FE68C0}"/>
    <dgm:cxn modelId="{C69DA187-4444-4B78-A47F-64E1A99686C1}" type="presOf" srcId="{9652AFF4-1A0A-43D8-8C36-C57308AA63AD}" destId="{5865222B-2581-49FE-95DB-29FCF986DA21}" srcOrd="0" destOrd="0" presId="urn:microsoft.com/office/officeart/2005/8/layout/vList2"/>
    <dgm:cxn modelId="{A8538093-EE9F-4DA9-910D-642EB8B04C4C}" srcId="{32D39129-EF68-48C0-A4AC-EA95EFCE227A}" destId="{9652AFF4-1A0A-43D8-8C36-C57308AA63AD}" srcOrd="2" destOrd="0" parTransId="{AB2C20DE-1318-4B5E-B618-FDFAE270FC4D}" sibTransId="{9FA94D7E-540F-42BF-8BDE-5ADB5B959FA9}"/>
    <dgm:cxn modelId="{3DFC7794-0F93-430B-A88A-7990597FC68F}" type="presOf" srcId="{55A859FA-1E0E-425A-9FF3-B3BF4F614F65}" destId="{1B5FE4D2-5DA9-4227-BC30-09F72A2B23D1}" srcOrd="0" destOrd="0" presId="urn:microsoft.com/office/officeart/2005/8/layout/vList2"/>
    <dgm:cxn modelId="{5E0D53E0-EA31-4367-9AD5-A154BF266C43}" srcId="{32D39129-EF68-48C0-A4AC-EA95EFCE227A}" destId="{CEFF9CB4-CB28-4714-B5DD-9C22F0A330BE}" srcOrd="3" destOrd="0" parTransId="{7E665D58-197F-40A2-AA21-312B6D16825C}" sibTransId="{6CC54F52-87DB-4E1A-A131-4C28948EB936}"/>
    <dgm:cxn modelId="{A121EEE7-99F1-4D22-AE1F-09A9BD3539E0}" srcId="{32D39129-EF68-48C0-A4AC-EA95EFCE227A}" destId="{55A859FA-1E0E-425A-9FF3-B3BF4F614F65}" srcOrd="4" destOrd="0" parTransId="{B3B97A9A-D084-4DE6-83C9-1783DB554062}" sibTransId="{45FC8B39-1F3C-4972-8E81-A03B9EAC083A}"/>
    <dgm:cxn modelId="{0A0BDCB4-A735-4DB0-84A6-E1934AE63EBD}" type="presParOf" srcId="{261DE983-2D6C-4E30-8713-F3C0CEC50CD6}" destId="{26A9499F-26BA-48D5-846C-0BE5C40D8588}" srcOrd="0" destOrd="0" presId="urn:microsoft.com/office/officeart/2005/8/layout/vList2"/>
    <dgm:cxn modelId="{F8D23B6A-C9E5-4650-8CE9-8F1FAEF08811}" type="presParOf" srcId="{261DE983-2D6C-4E30-8713-F3C0CEC50CD6}" destId="{0C0EE3CC-94FC-4ACC-85C1-A34FDA8D7F46}" srcOrd="1" destOrd="0" presId="urn:microsoft.com/office/officeart/2005/8/layout/vList2"/>
    <dgm:cxn modelId="{44247042-2B2D-410D-894A-8E21BF69CF41}" type="presParOf" srcId="{261DE983-2D6C-4E30-8713-F3C0CEC50CD6}" destId="{B5BBE4FC-B522-45B8-A571-386DE294E735}" srcOrd="2" destOrd="0" presId="urn:microsoft.com/office/officeart/2005/8/layout/vList2"/>
    <dgm:cxn modelId="{7449EF72-C409-42B9-8673-4AA3DB7DF86C}" type="presParOf" srcId="{261DE983-2D6C-4E30-8713-F3C0CEC50CD6}" destId="{1B094415-D23A-44C7-B413-BD37B489D429}" srcOrd="3" destOrd="0" presId="urn:microsoft.com/office/officeart/2005/8/layout/vList2"/>
    <dgm:cxn modelId="{102D2395-70D5-486B-B40E-BAF27A5BD0EB}" type="presParOf" srcId="{261DE983-2D6C-4E30-8713-F3C0CEC50CD6}" destId="{5865222B-2581-49FE-95DB-29FCF986DA21}" srcOrd="4" destOrd="0" presId="urn:microsoft.com/office/officeart/2005/8/layout/vList2"/>
    <dgm:cxn modelId="{FBD03B14-C9E5-4086-80B1-4DED5060CDDA}" type="presParOf" srcId="{261DE983-2D6C-4E30-8713-F3C0CEC50CD6}" destId="{E3ED6989-F232-430B-A4D0-DDE1B30C7959}" srcOrd="5" destOrd="0" presId="urn:microsoft.com/office/officeart/2005/8/layout/vList2"/>
    <dgm:cxn modelId="{9B270962-35C8-4A50-972E-C9BBB7BCCF90}" type="presParOf" srcId="{261DE983-2D6C-4E30-8713-F3C0CEC50CD6}" destId="{99773BD6-C0A9-4556-B7F7-90FA6A38B6C2}" srcOrd="6" destOrd="0" presId="urn:microsoft.com/office/officeart/2005/8/layout/vList2"/>
    <dgm:cxn modelId="{595D2F77-17A4-4832-970F-A38CC8C104C1}" type="presParOf" srcId="{261DE983-2D6C-4E30-8713-F3C0CEC50CD6}" destId="{8B70F3C6-DA23-43B7-9B4D-5FFDE0FFAA2A}" srcOrd="7" destOrd="0" presId="urn:microsoft.com/office/officeart/2005/8/layout/vList2"/>
    <dgm:cxn modelId="{105C4101-4509-4BF5-AAA2-2066C65D0231}" type="presParOf" srcId="{261DE983-2D6C-4E30-8713-F3C0CEC50CD6}" destId="{1B5FE4D2-5DA9-4227-BC30-09F72A2B23D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51F12B-A230-41C3-ADFD-47005F52C1F0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3944FF-89CF-449D-BEF9-5F24D9D2A6FB}">
      <dgm:prSet/>
      <dgm:spPr/>
      <dgm:t>
        <a:bodyPr/>
        <a:lstStyle/>
        <a:p>
          <a:r>
            <a:rPr lang="ru-RU"/>
            <a:t>Цифровое неравенство</a:t>
          </a:r>
          <a:endParaRPr lang="en-US"/>
        </a:p>
      </dgm:t>
    </dgm:pt>
    <dgm:pt modelId="{4BCAEFB2-90D7-448E-8381-A4CE50A8CB51}" type="parTrans" cxnId="{08115441-A9DC-4B01-8AF4-246685AC4DEF}">
      <dgm:prSet/>
      <dgm:spPr/>
      <dgm:t>
        <a:bodyPr/>
        <a:lstStyle/>
        <a:p>
          <a:endParaRPr lang="en-US"/>
        </a:p>
      </dgm:t>
    </dgm:pt>
    <dgm:pt modelId="{740610A7-A82D-4C8A-BA54-22CA9933EBD9}" type="sibTrans" cxnId="{08115441-A9DC-4B01-8AF4-246685AC4DEF}">
      <dgm:prSet/>
      <dgm:spPr/>
      <dgm:t>
        <a:bodyPr/>
        <a:lstStyle/>
        <a:p>
          <a:endParaRPr lang="en-US"/>
        </a:p>
      </dgm:t>
    </dgm:pt>
    <dgm:pt modelId="{3993256E-B6B2-426C-9C4E-C45F86C8462C}">
      <dgm:prSet/>
      <dgm:spPr/>
      <dgm:t>
        <a:bodyPr/>
        <a:lstStyle/>
        <a:p>
          <a:r>
            <a:rPr lang="ru-RU"/>
            <a:t>Зависимость от технологий</a:t>
          </a:r>
          <a:endParaRPr lang="en-US"/>
        </a:p>
      </dgm:t>
    </dgm:pt>
    <dgm:pt modelId="{10FF7ABE-44CB-44E3-98CA-FB7360BB93A9}" type="parTrans" cxnId="{11E92377-D5F1-4C99-822D-261566441BB2}">
      <dgm:prSet/>
      <dgm:spPr/>
      <dgm:t>
        <a:bodyPr/>
        <a:lstStyle/>
        <a:p>
          <a:endParaRPr lang="en-US"/>
        </a:p>
      </dgm:t>
    </dgm:pt>
    <dgm:pt modelId="{BF5573E4-544A-4A18-9E92-362BB87F9726}" type="sibTrans" cxnId="{11E92377-D5F1-4C99-822D-261566441BB2}">
      <dgm:prSet/>
      <dgm:spPr/>
      <dgm:t>
        <a:bodyPr/>
        <a:lstStyle/>
        <a:p>
          <a:endParaRPr lang="en-US"/>
        </a:p>
      </dgm:t>
    </dgm:pt>
    <dgm:pt modelId="{01F1CED3-1B28-4604-AC15-9E36A24557C0}">
      <dgm:prSet/>
      <dgm:spPr/>
      <dgm:t>
        <a:bodyPr/>
        <a:lstStyle/>
        <a:p>
          <a:r>
            <a:rPr lang="ru-RU"/>
            <a:t>Алгоритмическая предвзятость и дискриминация</a:t>
          </a:r>
          <a:endParaRPr lang="en-US"/>
        </a:p>
      </dgm:t>
    </dgm:pt>
    <dgm:pt modelId="{3F462255-1AE4-44F8-97E0-5F11A03C660C}" type="parTrans" cxnId="{FD463527-DDDA-48F6-B541-4B6A570E705D}">
      <dgm:prSet/>
      <dgm:spPr/>
      <dgm:t>
        <a:bodyPr/>
        <a:lstStyle/>
        <a:p>
          <a:endParaRPr lang="en-US"/>
        </a:p>
      </dgm:t>
    </dgm:pt>
    <dgm:pt modelId="{887A9DEE-52A3-4904-9182-BD5A11252ABD}" type="sibTrans" cxnId="{FD463527-DDDA-48F6-B541-4B6A570E705D}">
      <dgm:prSet/>
      <dgm:spPr/>
      <dgm:t>
        <a:bodyPr/>
        <a:lstStyle/>
        <a:p>
          <a:endParaRPr lang="en-US"/>
        </a:p>
      </dgm:t>
    </dgm:pt>
    <dgm:pt modelId="{2484F7C9-3260-4048-88B0-F79DC4F50F1D}">
      <dgm:prSet/>
      <dgm:spPr/>
      <dgm:t>
        <a:bodyPr/>
        <a:lstStyle/>
        <a:p>
          <a:r>
            <a:rPr lang="ru-RU"/>
            <a:t>Обеспечение конфиденциальности</a:t>
          </a:r>
          <a:endParaRPr lang="en-US"/>
        </a:p>
      </dgm:t>
    </dgm:pt>
    <dgm:pt modelId="{142196B0-F25E-4181-AAD2-34EEBA818712}" type="parTrans" cxnId="{4D3D7CD7-2AB9-44DB-8CE4-433C2FB61562}">
      <dgm:prSet/>
      <dgm:spPr/>
      <dgm:t>
        <a:bodyPr/>
        <a:lstStyle/>
        <a:p>
          <a:endParaRPr lang="en-US"/>
        </a:p>
      </dgm:t>
    </dgm:pt>
    <dgm:pt modelId="{5B79942A-CBF4-49FE-A3D5-51762DD0F8F9}" type="sibTrans" cxnId="{4D3D7CD7-2AB9-44DB-8CE4-433C2FB61562}">
      <dgm:prSet/>
      <dgm:spPr/>
      <dgm:t>
        <a:bodyPr/>
        <a:lstStyle/>
        <a:p>
          <a:endParaRPr lang="en-US"/>
        </a:p>
      </dgm:t>
    </dgm:pt>
    <dgm:pt modelId="{4FBF951F-266E-4CFD-927F-894BD7F4D911}">
      <dgm:prSet/>
      <dgm:spPr/>
      <dgm:t>
        <a:bodyPr/>
        <a:lstStyle/>
        <a:p>
          <a:r>
            <a:rPr lang="ru-RU"/>
            <a:t>Прозрачность и подотчетность</a:t>
          </a:r>
          <a:endParaRPr lang="en-US"/>
        </a:p>
      </dgm:t>
    </dgm:pt>
    <dgm:pt modelId="{4EFA43E7-18A1-4193-9CE6-AA6BB29532A8}" type="parTrans" cxnId="{40B58A1C-1DFC-4EC3-A3F1-651E48B25605}">
      <dgm:prSet/>
      <dgm:spPr/>
      <dgm:t>
        <a:bodyPr/>
        <a:lstStyle/>
        <a:p>
          <a:endParaRPr lang="en-US"/>
        </a:p>
      </dgm:t>
    </dgm:pt>
    <dgm:pt modelId="{EE48E36C-7940-4569-8D92-69B43178C832}" type="sibTrans" cxnId="{40B58A1C-1DFC-4EC3-A3F1-651E48B25605}">
      <dgm:prSet/>
      <dgm:spPr/>
      <dgm:t>
        <a:bodyPr/>
        <a:lstStyle/>
        <a:p>
          <a:endParaRPr lang="en-US"/>
        </a:p>
      </dgm:t>
    </dgm:pt>
    <dgm:pt modelId="{C009B7AD-C3EB-43F9-906B-A9CF88EA5B87}" type="pres">
      <dgm:prSet presAssocID="{C551F12B-A230-41C3-ADFD-47005F52C1F0}" presName="diagram" presStyleCnt="0">
        <dgm:presLayoutVars>
          <dgm:dir/>
          <dgm:resizeHandles val="exact"/>
        </dgm:presLayoutVars>
      </dgm:prSet>
      <dgm:spPr/>
    </dgm:pt>
    <dgm:pt modelId="{D965E2C7-CA74-41FE-A0F0-C1358A09EB63}" type="pres">
      <dgm:prSet presAssocID="{C93944FF-89CF-449D-BEF9-5F24D9D2A6FB}" presName="node" presStyleLbl="node1" presStyleIdx="0" presStyleCnt="5">
        <dgm:presLayoutVars>
          <dgm:bulletEnabled val="1"/>
        </dgm:presLayoutVars>
      </dgm:prSet>
      <dgm:spPr/>
    </dgm:pt>
    <dgm:pt modelId="{17A4E542-3FA5-45CA-B493-9214D4EF4A26}" type="pres">
      <dgm:prSet presAssocID="{740610A7-A82D-4C8A-BA54-22CA9933EBD9}" presName="sibTrans" presStyleCnt="0"/>
      <dgm:spPr/>
    </dgm:pt>
    <dgm:pt modelId="{81AA35E8-8CAE-42A8-B6E2-E354394AE0D0}" type="pres">
      <dgm:prSet presAssocID="{3993256E-B6B2-426C-9C4E-C45F86C8462C}" presName="node" presStyleLbl="node1" presStyleIdx="1" presStyleCnt="5">
        <dgm:presLayoutVars>
          <dgm:bulletEnabled val="1"/>
        </dgm:presLayoutVars>
      </dgm:prSet>
      <dgm:spPr/>
    </dgm:pt>
    <dgm:pt modelId="{5FC0AEC6-D900-461B-856C-514D900F2B33}" type="pres">
      <dgm:prSet presAssocID="{BF5573E4-544A-4A18-9E92-362BB87F9726}" presName="sibTrans" presStyleCnt="0"/>
      <dgm:spPr/>
    </dgm:pt>
    <dgm:pt modelId="{A5ADFFE1-BE01-4908-82C9-E1A7F72254D3}" type="pres">
      <dgm:prSet presAssocID="{01F1CED3-1B28-4604-AC15-9E36A24557C0}" presName="node" presStyleLbl="node1" presStyleIdx="2" presStyleCnt="5">
        <dgm:presLayoutVars>
          <dgm:bulletEnabled val="1"/>
        </dgm:presLayoutVars>
      </dgm:prSet>
      <dgm:spPr/>
    </dgm:pt>
    <dgm:pt modelId="{EFF9EB1D-14F3-4698-BD8A-29EA148B4CB4}" type="pres">
      <dgm:prSet presAssocID="{887A9DEE-52A3-4904-9182-BD5A11252ABD}" presName="sibTrans" presStyleCnt="0"/>
      <dgm:spPr/>
    </dgm:pt>
    <dgm:pt modelId="{5B2578E5-6F7E-4C36-A453-E025103B5F00}" type="pres">
      <dgm:prSet presAssocID="{2484F7C9-3260-4048-88B0-F79DC4F50F1D}" presName="node" presStyleLbl="node1" presStyleIdx="3" presStyleCnt="5">
        <dgm:presLayoutVars>
          <dgm:bulletEnabled val="1"/>
        </dgm:presLayoutVars>
      </dgm:prSet>
      <dgm:spPr/>
    </dgm:pt>
    <dgm:pt modelId="{47896B7B-0DE7-425A-A5AF-3B2FA5B0E29C}" type="pres">
      <dgm:prSet presAssocID="{5B79942A-CBF4-49FE-A3D5-51762DD0F8F9}" presName="sibTrans" presStyleCnt="0"/>
      <dgm:spPr/>
    </dgm:pt>
    <dgm:pt modelId="{E9D91F15-EACC-448E-AEC2-C71F3DA4D585}" type="pres">
      <dgm:prSet presAssocID="{4FBF951F-266E-4CFD-927F-894BD7F4D911}" presName="node" presStyleLbl="node1" presStyleIdx="4" presStyleCnt="5">
        <dgm:presLayoutVars>
          <dgm:bulletEnabled val="1"/>
        </dgm:presLayoutVars>
      </dgm:prSet>
      <dgm:spPr/>
    </dgm:pt>
  </dgm:ptLst>
  <dgm:cxnLst>
    <dgm:cxn modelId="{EC2FFB0D-FE21-451B-B6DE-CE678CFAB938}" type="presOf" srcId="{2484F7C9-3260-4048-88B0-F79DC4F50F1D}" destId="{5B2578E5-6F7E-4C36-A453-E025103B5F00}" srcOrd="0" destOrd="0" presId="urn:microsoft.com/office/officeart/2005/8/layout/default"/>
    <dgm:cxn modelId="{40B58A1C-1DFC-4EC3-A3F1-651E48B25605}" srcId="{C551F12B-A230-41C3-ADFD-47005F52C1F0}" destId="{4FBF951F-266E-4CFD-927F-894BD7F4D911}" srcOrd="4" destOrd="0" parTransId="{4EFA43E7-18A1-4193-9CE6-AA6BB29532A8}" sibTransId="{EE48E36C-7940-4569-8D92-69B43178C832}"/>
    <dgm:cxn modelId="{4ACC1921-E30D-4B6B-BDA5-378F0FB47CC4}" type="presOf" srcId="{C93944FF-89CF-449D-BEF9-5F24D9D2A6FB}" destId="{D965E2C7-CA74-41FE-A0F0-C1358A09EB63}" srcOrd="0" destOrd="0" presId="urn:microsoft.com/office/officeart/2005/8/layout/default"/>
    <dgm:cxn modelId="{FD463527-DDDA-48F6-B541-4B6A570E705D}" srcId="{C551F12B-A230-41C3-ADFD-47005F52C1F0}" destId="{01F1CED3-1B28-4604-AC15-9E36A24557C0}" srcOrd="2" destOrd="0" parTransId="{3F462255-1AE4-44F8-97E0-5F11A03C660C}" sibTransId="{887A9DEE-52A3-4904-9182-BD5A11252ABD}"/>
    <dgm:cxn modelId="{B7D8693F-C331-44AB-84FF-D8C2E7B6DB58}" type="presOf" srcId="{4FBF951F-266E-4CFD-927F-894BD7F4D911}" destId="{E9D91F15-EACC-448E-AEC2-C71F3DA4D585}" srcOrd="0" destOrd="0" presId="urn:microsoft.com/office/officeart/2005/8/layout/default"/>
    <dgm:cxn modelId="{08115441-A9DC-4B01-8AF4-246685AC4DEF}" srcId="{C551F12B-A230-41C3-ADFD-47005F52C1F0}" destId="{C93944FF-89CF-449D-BEF9-5F24D9D2A6FB}" srcOrd="0" destOrd="0" parTransId="{4BCAEFB2-90D7-448E-8381-A4CE50A8CB51}" sibTransId="{740610A7-A82D-4C8A-BA54-22CA9933EBD9}"/>
    <dgm:cxn modelId="{E72F296B-7A3B-4A54-8B42-9F75CB2B91D6}" type="presOf" srcId="{C551F12B-A230-41C3-ADFD-47005F52C1F0}" destId="{C009B7AD-C3EB-43F9-906B-A9CF88EA5B87}" srcOrd="0" destOrd="0" presId="urn:microsoft.com/office/officeart/2005/8/layout/default"/>
    <dgm:cxn modelId="{11E92377-D5F1-4C99-822D-261566441BB2}" srcId="{C551F12B-A230-41C3-ADFD-47005F52C1F0}" destId="{3993256E-B6B2-426C-9C4E-C45F86C8462C}" srcOrd="1" destOrd="0" parTransId="{10FF7ABE-44CB-44E3-98CA-FB7360BB93A9}" sibTransId="{BF5573E4-544A-4A18-9E92-362BB87F9726}"/>
    <dgm:cxn modelId="{6570517A-58BA-44B3-8554-08DEF8553B4A}" type="presOf" srcId="{01F1CED3-1B28-4604-AC15-9E36A24557C0}" destId="{A5ADFFE1-BE01-4908-82C9-E1A7F72254D3}" srcOrd="0" destOrd="0" presId="urn:microsoft.com/office/officeart/2005/8/layout/default"/>
    <dgm:cxn modelId="{77F6B5A3-B07D-4CDF-AE79-1DDA5AE7F6FD}" type="presOf" srcId="{3993256E-B6B2-426C-9C4E-C45F86C8462C}" destId="{81AA35E8-8CAE-42A8-B6E2-E354394AE0D0}" srcOrd="0" destOrd="0" presId="urn:microsoft.com/office/officeart/2005/8/layout/default"/>
    <dgm:cxn modelId="{4D3D7CD7-2AB9-44DB-8CE4-433C2FB61562}" srcId="{C551F12B-A230-41C3-ADFD-47005F52C1F0}" destId="{2484F7C9-3260-4048-88B0-F79DC4F50F1D}" srcOrd="3" destOrd="0" parTransId="{142196B0-F25E-4181-AAD2-34EEBA818712}" sibTransId="{5B79942A-CBF4-49FE-A3D5-51762DD0F8F9}"/>
    <dgm:cxn modelId="{EA515F8A-DAC9-4223-9CCF-9855BDA1215A}" type="presParOf" srcId="{C009B7AD-C3EB-43F9-906B-A9CF88EA5B87}" destId="{D965E2C7-CA74-41FE-A0F0-C1358A09EB63}" srcOrd="0" destOrd="0" presId="urn:microsoft.com/office/officeart/2005/8/layout/default"/>
    <dgm:cxn modelId="{43C0A2FA-D347-4BD4-ADE7-D8679EF971C9}" type="presParOf" srcId="{C009B7AD-C3EB-43F9-906B-A9CF88EA5B87}" destId="{17A4E542-3FA5-45CA-B493-9214D4EF4A26}" srcOrd="1" destOrd="0" presId="urn:microsoft.com/office/officeart/2005/8/layout/default"/>
    <dgm:cxn modelId="{372D9EB2-FA15-4D74-B943-67F4CCF687BF}" type="presParOf" srcId="{C009B7AD-C3EB-43F9-906B-A9CF88EA5B87}" destId="{81AA35E8-8CAE-42A8-B6E2-E354394AE0D0}" srcOrd="2" destOrd="0" presId="urn:microsoft.com/office/officeart/2005/8/layout/default"/>
    <dgm:cxn modelId="{9918BB9C-386E-47A7-9D28-2F3178BC4307}" type="presParOf" srcId="{C009B7AD-C3EB-43F9-906B-A9CF88EA5B87}" destId="{5FC0AEC6-D900-461B-856C-514D900F2B33}" srcOrd="3" destOrd="0" presId="urn:microsoft.com/office/officeart/2005/8/layout/default"/>
    <dgm:cxn modelId="{2AB72357-DE1E-416A-85B8-812BA9AE4622}" type="presParOf" srcId="{C009B7AD-C3EB-43F9-906B-A9CF88EA5B87}" destId="{A5ADFFE1-BE01-4908-82C9-E1A7F72254D3}" srcOrd="4" destOrd="0" presId="urn:microsoft.com/office/officeart/2005/8/layout/default"/>
    <dgm:cxn modelId="{D3514EE9-F658-4588-BF2A-F79FA872FE90}" type="presParOf" srcId="{C009B7AD-C3EB-43F9-906B-A9CF88EA5B87}" destId="{EFF9EB1D-14F3-4698-BD8A-29EA148B4CB4}" srcOrd="5" destOrd="0" presId="urn:microsoft.com/office/officeart/2005/8/layout/default"/>
    <dgm:cxn modelId="{B5F9A362-7070-4AC1-B45E-FA5097D93E90}" type="presParOf" srcId="{C009B7AD-C3EB-43F9-906B-A9CF88EA5B87}" destId="{5B2578E5-6F7E-4C36-A453-E025103B5F00}" srcOrd="6" destOrd="0" presId="urn:microsoft.com/office/officeart/2005/8/layout/default"/>
    <dgm:cxn modelId="{1CCB7D4C-763F-4555-950C-E756DC130C15}" type="presParOf" srcId="{C009B7AD-C3EB-43F9-906B-A9CF88EA5B87}" destId="{47896B7B-0DE7-425A-A5AF-3B2FA5B0E29C}" srcOrd="7" destOrd="0" presId="urn:microsoft.com/office/officeart/2005/8/layout/default"/>
    <dgm:cxn modelId="{3EA22B37-69B4-4CB0-BA38-44F9173A6629}" type="presParOf" srcId="{C009B7AD-C3EB-43F9-906B-A9CF88EA5B87}" destId="{E9D91F15-EACC-448E-AEC2-C71F3DA4D58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04DFEA-A961-4707-A084-D72DF0F97C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D22896-AE20-4AB3-9A3A-955FA1088796}">
      <dgm:prSet/>
      <dgm:spPr/>
      <dgm:t>
        <a:bodyPr/>
        <a:lstStyle/>
        <a:p>
          <a:r>
            <a:rPr lang="ru-RU" dirty="0"/>
            <a:t>ИИ имеет огромный потенциал для трансформации образования, но важно учитывать и потенциальные риски</a:t>
          </a:r>
          <a:endParaRPr lang="en-US" dirty="0"/>
        </a:p>
      </dgm:t>
    </dgm:pt>
    <dgm:pt modelId="{BB2242AB-E144-4C13-9F60-BEC3F8E947C0}" type="parTrans" cxnId="{438865DB-0798-479D-94FC-F7360F5DA7CF}">
      <dgm:prSet/>
      <dgm:spPr/>
      <dgm:t>
        <a:bodyPr/>
        <a:lstStyle/>
        <a:p>
          <a:endParaRPr lang="en-US"/>
        </a:p>
      </dgm:t>
    </dgm:pt>
    <dgm:pt modelId="{07F02131-B6AF-4F10-8CF0-1F46BABB64D5}" type="sibTrans" cxnId="{438865DB-0798-479D-94FC-F7360F5DA7CF}">
      <dgm:prSet/>
      <dgm:spPr/>
      <dgm:t>
        <a:bodyPr/>
        <a:lstStyle/>
        <a:p>
          <a:endParaRPr lang="en-US"/>
        </a:p>
      </dgm:t>
    </dgm:pt>
    <dgm:pt modelId="{B21F8969-ACFE-4B67-B2DE-B585818E20E2}">
      <dgm:prSet/>
      <dgm:spPr/>
      <dgm:t>
        <a:bodyPr/>
        <a:lstStyle/>
        <a:p>
          <a:r>
            <a:rPr lang="ru-RU"/>
            <a:t>Необходимость комплексного подхода: сочетание ИИ с традиционными методами обучения</a:t>
          </a:r>
          <a:endParaRPr lang="en-US"/>
        </a:p>
      </dgm:t>
    </dgm:pt>
    <dgm:pt modelId="{1A21B7DA-6363-4D6B-A0FE-A2E778D5E8B7}" type="parTrans" cxnId="{61743ACC-64B6-4EFB-9B13-A0822B145C02}">
      <dgm:prSet/>
      <dgm:spPr/>
      <dgm:t>
        <a:bodyPr/>
        <a:lstStyle/>
        <a:p>
          <a:endParaRPr lang="en-US"/>
        </a:p>
      </dgm:t>
    </dgm:pt>
    <dgm:pt modelId="{E12828EA-3C5A-49F5-931D-9154DBCB746F}" type="sibTrans" cxnId="{61743ACC-64B6-4EFB-9B13-A0822B145C02}">
      <dgm:prSet/>
      <dgm:spPr/>
      <dgm:t>
        <a:bodyPr/>
        <a:lstStyle/>
        <a:p>
          <a:endParaRPr lang="en-US"/>
        </a:p>
      </dgm:t>
    </dgm:pt>
    <dgm:pt modelId="{DAC4867E-96FC-4B7E-8CE7-95366E05ED47}">
      <dgm:prSet/>
      <dgm:spPr/>
      <dgm:t>
        <a:bodyPr/>
        <a:lstStyle/>
        <a:p>
          <a:r>
            <a:rPr lang="ru-RU"/>
            <a:t>Важность подготовки педагогов к работе с ИИ и развития их цифровых компетенций</a:t>
          </a:r>
          <a:endParaRPr lang="en-US"/>
        </a:p>
      </dgm:t>
    </dgm:pt>
    <dgm:pt modelId="{D4D75719-8D1F-492C-834F-98AC2B944B4F}" type="parTrans" cxnId="{D2F42B4C-8417-46E6-BF64-58998770A7C9}">
      <dgm:prSet/>
      <dgm:spPr/>
      <dgm:t>
        <a:bodyPr/>
        <a:lstStyle/>
        <a:p>
          <a:endParaRPr lang="en-US"/>
        </a:p>
      </dgm:t>
    </dgm:pt>
    <dgm:pt modelId="{843EF4AA-7194-4C44-A34E-1978826F3788}" type="sibTrans" cxnId="{D2F42B4C-8417-46E6-BF64-58998770A7C9}">
      <dgm:prSet/>
      <dgm:spPr/>
      <dgm:t>
        <a:bodyPr/>
        <a:lstStyle/>
        <a:p>
          <a:endParaRPr lang="en-US"/>
        </a:p>
      </dgm:t>
    </dgm:pt>
    <dgm:pt modelId="{31D839E0-8C20-4892-BD73-381179B2BA2C}">
      <dgm:prSet/>
      <dgm:spPr/>
      <dgm:t>
        <a:bodyPr/>
        <a:lstStyle/>
        <a:p>
          <a:r>
            <a:rPr lang="ru-RU"/>
            <a:t>Концепция развития искусственного интеллекта на 2024-2029 годы</a:t>
          </a:r>
          <a:endParaRPr lang="en-US"/>
        </a:p>
      </dgm:t>
    </dgm:pt>
    <dgm:pt modelId="{61C23107-E9DA-4215-9E88-73B2971F163D}" type="parTrans" cxnId="{87E104B1-2AE0-4CA8-8780-4D8B7B85A184}">
      <dgm:prSet/>
      <dgm:spPr/>
      <dgm:t>
        <a:bodyPr/>
        <a:lstStyle/>
        <a:p>
          <a:endParaRPr lang="en-US"/>
        </a:p>
      </dgm:t>
    </dgm:pt>
    <dgm:pt modelId="{72864CD1-C18A-413D-9D6A-00B1648A597D}" type="sibTrans" cxnId="{87E104B1-2AE0-4CA8-8780-4D8B7B85A184}">
      <dgm:prSet/>
      <dgm:spPr/>
      <dgm:t>
        <a:bodyPr/>
        <a:lstStyle/>
        <a:p>
          <a:endParaRPr lang="en-US"/>
        </a:p>
      </dgm:t>
    </dgm:pt>
    <dgm:pt modelId="{EF358505-632E-4B6E-B1E6-27C4B96D040B}" type="pres">
      <dgm:prSet presAssocID="{2404DFEA-A961-4707-A084-D72DF0F97CA7}" presName="linear" presStyleCnt="0">
        <dgm:presLayoutVars>
          <dgm:animLvl val="lvl"/>
          <dgm:resizeHandles val="exact"/>
        </dgm:presLayoutVars>
      </dgm:prSet>
      <dgm:spPr/>
    </dgm:pt>
    <dgm:pt modelId="{A3E24E21-6786-45C8-A579-19D516776E15}" type="pres">
      <dgm:prSet presAssocID="{21D22896-AE20-4AB3-9A3A-955FA108879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9A9557B-3715-48B0-83A9-FFCD8A10E240}" type="pres">
      <dgm:prSet presAssocID="{07F02131-B6AF-4F10-8CF0-1F46BABB64D5}" presName="spacer" presStyleCnt="0"/>
      <dgm:spPr/>
    </dgm:pt>
    <dgm:pt modelId="{36D4F0B3-6060-40C0-99F5-FF3F5B135F2B}" type="pres">
      <dgm:prSet presAssocID="{B21F8969-ACFE-4B67-B2DE-B585818E20E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2B7C5AE-5D0D-49C4-AFC9-5F92BBB78AC0}" type="pres">
      <dgm:prSet presAssocID="{E12828EA-3C5A-49F5-931D-9154DBCB746F}" presName="spacer" presStyleCnt="0"/>
      <dgm:spPr/>
    </dgm:pt>
    <dgm:pt modelId="{E17446DF-7E1F-497A-A49C-2A715B538CCF}" type="pres">
      <dgm:prSet presAssocID="{DAC4867E-96FC-4B7E-8CE7-95366E05ED4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9D1E9CE-285E-461F-828E-2DD311C6FC02}" type="pres">
      <dgm:prSet presAssocID="{843EF4AA-7194-4C44-A34E-1978826F3788}" presName="spacer" presStyleCnt="0"/>
      <dgm:spPr/>
    </dgm:pt>
    <dgm:pt modelId="{8FF822D5-88BD-4E82-89AB-A7573E3DFEDE}" type="pres">
      <dgm:prSet presAssocID="{31D839E0-8C20-4892-BD73-381179B2BA2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5523916-B932-4668-BEC6-074BF077CB9C}" type="presOf" srcId="{21D22896-AE20-4AB3-9A3A-955FA1088796}" destId="{A3E24E21-6786-45C8-A579-19D516776E15}" srcOrd="0" destOrd="0" presId="urn:microsoft.com/office/officeart/2005/8/layout/vList2"/>
    <dgm:cxn modelId="{F75CBC63-91DD-4CFE-8E8C-4CDFEC00F450}" type="presOf" srcId="{B21F8969-ACFE-4B67-B2DE-B585818E20E2}" destId="{36D4F0B3-6060-40C0-99F5-FF3F5B135F2B}" srcOrd="0" destOrd="0" presId="urn:microsoft.com/office/officeart/2005/8/layout/vList2"/>
    <dgm:cxn modelId="{D2F42B4C-8417-46E6-BF64-58998770A7C9}" srcId="{2404DFEA-A961-4707-A084-D72DF0F97CA7}" destId="{DAC4867E-96FC-4B7E-8CE7-95366E05ED47}" srcOrd="2" destOrd="0" parTransId="{D4D75719-8D1F-492C-834F-98AC2B944B4F}" sibTransId="{843EF4AA-7194-4C44-A34E-1978826F3788}"/>
    <dgm:cxn modelId="{B4F9749B-E16A-4528-AC36-6CE3D9770725}" type="presOf" srcId="{31D839E0-8C20-4892-BD73-381179B2BA2C}" destId="{8FF822D5-88BD-4E82-89AB-A7573E3DFEDE}" srcOrd="0" destOrd="0" presId="urn:microsoft.com/office/officeart/2005/8/layout/vList2"/>
    <dgm:cxn modelId="{3C016EA2-611E-49FE-B5D2-A85FD1AB060B}" type="presOf" srcId="{DAC4867E-96FC-4B7E-8CE7-95366E05ED47}" destId="{E17446DF-7E1F-497A-A49C-2A715B538CCF}" srcOrd="0" destOrd="0" presId="urn:microsoft.com/office/officeart/2005/8/layout/vList2"/>
    <dgm:cxn modelId="{87E104B1-2AE0-4CA8-8780-4D8B7B85A184}" srcId="{2404DFEA-A961-4707-A084-D72DF0F97CA7}" destId="{31D839E0-8C20-4892-BD73-381179B2BA2C}" srcOrd="3" destOrd="0" parTransId="{61C23107-E9DA-4215-9E88-73B2971F163D}" sibTransId="{72864CD1-C18A-413D-9D6A-00B1648A597D}"/>
    <dgm:cxn modelId="{61743ACC-64B6-4EFB-9B13-A0822B145C02}" srcId="{2404DFEA-A961-4707-A084-D72DF0F97CA7}" destId="{B21F8969-ACFE-4B67-B2DE-B585818E20E2}" srcOrd="1" destOrd="0" parTransId="{1A21B7DA-6363-4D6B-A0FE-A2E778D5E8B7}" sibTransId="{E12828EA-3C5A-49F5-931D-9154DBCB746F}"/>
    <dgm:cxn modelId="{6A3AF9D2-8724-4BE2-82BC-D7BCDF923F83}" type="presOf" srcId="{2404DFEA-A961-4707-A084-D72DF0F97CA7}" destId="{EF358505-632E-4B6E-B1E6-27C4B96D040B}" srcOrd="0" destOrd="0" presId="urn:microsoft.com/office/officeart/2005/8/layout/vList2"/>
    <dgm:cxn modelId="{438865DB-0798-479D-94FC-F7360F5DA7CF}" srcId="{2404DFEA-A961-4707-A084-D72DF0F97CA7}" destId="{21D22896-AE20-4AB3-9A3A-955FA1088796}" srcOrd="0" destOrd="0" parTransId="{BB2242AB-E144-4C13-9F60-BEC3F8E947C0}" sibTransId="{07F02131-B6AF-4F10-8CF0-1F46BABB64D5}"/>
    <dgm:cxn modelId="{6874BD18-219B-4E30-B8D2-156C329EEF7A}" type="presParOf" srcId="{EF358505-632E-4B6E-B1E6-27C4B96D040B}" destId="{A3E24E21-6786-45C8-A579-19D516776E15}" srcOrd="0" destOrd="0" presId="urn:microsoft.com/office/officeart/2005/8/layout/vList2"/>
    <dgm:cxn modelId="{F5DFA16A-7BDE-48D3-8048-4882CE5EB5C4}" type="presParOf" srcId="{EF358505-632E-4B6E-B1E6-27C4B96D040B}" destId="{69A9557B-3715-48B0-83A9-FFCD8A10E240}" srcOrd="1" destOrd="0" presId="urn:microsoft.com/office/officeart/2005/8/layout/vList2"/>
    <dgm:cxn modelId="{0249AD5E-528F-4353-9DA3-C302D1BC2C7E}" type="presParOf" srcId="{EF358505-632E-4B6E-B1E6-27C4B96D040B}" destId="{36D4F0B3-6060-40C0-99F5-FF3F5B135F2B}" srcOrd="2" destOrd="0" presId="urn:microsoft.com/office/officeart/2005/8/layout/vList2"/>
    <dgm:cxn modelId="{B70E224D-9378-4EBE-8AD3-CEBF6EBD08AA}" type="presParOf" srcId="{EF358505-632E-4B6E-B1E6-27C4B96D040B}" destId="{A2B7C5AE-5D0D-49C4-AFC9-5F92BBB78AC0}" srcOrd="3" destOrd="0" presId="urn:microsoft.com/office/officeart/2005/8/layout/vList2"/>
    <dgm:cxn modelId="{A1FF1798-D620-43DF-9AD9-55F0D9CE42F3}" type="presParOf" srcId="{EF358505-632E-4B6E-B1E6-27C4B96D040B}" destId="{E17446DF-7E1F-497A-A49C-2A715B538CCF}" srcOrd="4" destOrd="0" presId="urn:microsoft.com/office/officeart/2005/8/layout/vList2"/>
    <dgm:cxn modelId="{65F14B12-0818-47C8-9A1B-488CC74713D6}" type="presParOf" srcId="{EF358505-632E-4B6E-B1E6-27C4B96D040B}" destId="{39D1E9CE-285E-461F-828E-2DD311C6FC02}" srcOrd="5" destOrd="0" presId="urn:microsoft.com/office/officeart/2005/8/layout/vList2"/>
    <dgm:cxn modelId="{D971B967-8C5B-461C-921F-9183147E6FD5}" type="presParOf" srcId="{EF358505-632E-4B6E-B1E6-27C4B96D040B}" destId="{8FF822D5-88BD-4E82-89AB-A7573E3DFE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9499F-26BA-48D5-846C-0BE5C40D8588}">
      <dsp:nvSpPr>
        <dsp:cNvPr id="0" name=""/>
        <dsp:cNvSpPr/>
      </dsp:nvSpPr>
      <dsp:spPr>
        <a:xfrm>
          <a:off x="0" y="227906"/>
          <a:ext cx="10515600" cy="7125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Персонализированное обучение с помощью ИИ</a:t>
          </a:r>
          <a:endParaRPr lang="en-US" sz="2900" kern="1200"/>
        </a:p>
      </dsp:txBody>
      <dsp:txXfrm>
        <a:off x="34783" y="262689"/>
        <a:ext cx="10446034" cy="642964"/>
      </dsp:txXfrm>
    </dsp:sp>
    <dsp:sp modelId="{B5BBE4FC-B522-45B8-A571-386DE294E735}">
      <dsp:nvSpPr>
        <dsp:cNvPr id="0" name=""/>
        <dsp:cNvSpPr/>
      </dsp:nvSpPr>
      <dsp:spPr>
        <a:xfrm>
          <a:off x="0" y="1023956"/>
          <a:ext cx="10515600" cy="71253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Автоматизация рутинных задач преподавателей</a:t>
          </a:r>
          <a:endParaRPr lang="en-US" sz="2900" kern="1200" dirty="0"/>
        </a:p>
      </dsp:txBody>
      <dsp:txXfrm>
        <a:off x="34783" y="1058739"/>
        <a:ext cx="10446034" cy="642964"/>
      </dsp:txXfrm>
    </dsp:sp>
    <dsp:sp modelId="{5865222B-2581-49FE-95DB-29FCF986DA21}">
      <dsp:nvSpPr>
        <dsp:cNvPr id="0" name=""/>
        <dsp:cNvSpPr/>
      </dsp:nvSpPr>
      <dsp:spPr>
        <a:xfrm>
          <a:off x="0" y="1820007"/>
          <a:ext cx="10515600" cy="71253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Интерактивные и адаптивные образовательные платформы</a:t>
          </a:r>
          <a:endParaRPr lang="en-US" sz="2900" kern="1200"/>
        </a:p>
      </dsp:txBody>
      <dsp:txXfrm>
        <a:off x="34783" y="1854790"/>
        <a:ext cx="10446034" cy="642964"/>
      </dsp:txXfrm>
    </dsp:sp>
    <dsp:sp modelId="{99773BD6-C0A9-4556-B7F7-90FA6A38B6C2}">
      <dsp:nvSpPr>
        <dsp:cNvPr id="0" name=""/>
        <dsp:cNvSpPr/>
      </dsp:nvSpPr>
      <dsp:spPr>
        <a:xfrm>
          <a:off x="0" y="2616057"/>
          <a:ext cx="10515600" cy="71253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Виртуальные ассистенты и чат-боты в образовании</a:t>
          </a:r>
          <a:endParaRPr lang="en-US" sz="2900" kern="1200"/>
        </a:p>
      </dsp:txBody>
      <dsp:txXfrm>
        <a:off x="34783" y="2650840"/>
        <a:ext cx="10446034" cy="642964"/>
      </dsp:txXfrm>
    </dsp:sp>
    <dsp:sp modelId="{1B5FE4D2-5DA9-4227-BC30-09F72A2B23D1}">
      <dsp:nvSpPr>
        <dsp:cNvPr id="0" name=""/>
        <dsp:cNvSpPr/>
      </dsp:nvSpPr>
      <dsp:spPr>
        <a:xfrm>
          <a:off x="0" y="3412107"/>
          <a:ext cx="10515600" cy="71253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Применение ИИ для развития навыков XXI века</a:t>
          </a:r>
          <a:endParaRPr lang="en-US" sz="2900" kern="1200"/>
        </a:p>
      </dsp:txBody>
      <dsp:txXfrm>
        <a:off x="34783" y="3446890"/>
        <a:ext cx="10446034" cy="642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5E2C7-CA74-41FE-A0F0-C1358A09EB63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Цифровое неравенство</a:t>
          </a:r>
          <a:endParaRPr lang="en-US" sz="2400" kern="1200"/>
        </a:p>
      </dsp:txBody>
      <dsp:txXfrm>
        <a:off x="0" y="39687"/>
        <a:ext cx="3286125" cy="1971675"/>
      </dsp:txXfrm>
    </dsp:sp>
    <dsp:sp modelId="{81AA35E8-8CAE-42A8-B6E2-E354394AE0D0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Зависимость от технологий</a:t>
          </a:r>
          <a:endParaRPr lang="en-US" sz="2400" kern="1200"/>
        </a:p>
      </dsp:txBody>
      <dsp:txXfrm>
        <a:off x="3614737" y="39687"/>
        <a:ext cx="3286125" cy="1971675"/>
      </dsp:txXfrm>
    </dsp:sp>
    <dsp:sp modelId="{A5ADFFE1-BE01-4908-82C9-E1A7F72254D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Алгоритмическая предвзятость и дискриминация</a:t>
          </a:r>
          <a:endParaRPr lang="en-US" sz="2400" kern="1200"/>
        </a:p>
      </dsp:txBody>
      <dsp:txXfrm>
        <a:off x="7229475" y="39687"/>
        <a:ext cx="3286125" cy="1971675"/>
      </dsp:txXfrm>
    </dsp:sp>
    <dsp:sp modelId="{5B2578E5-6F7E-4C36-A453-E025103B5F00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Обеспечение конфиденциальности</a:t>
          </a:r>
          <a:endParaRPr lang="en-US" sz="2400" kern="1200"/>
        </a:p>
      </dsp:txBody>
      <dsp:txXfrm>
        <a:off x="1807368" y="2339975"/>
        <a:ext cx="3286125" cy="1971675"/>
      </dsp:txXfrm>
    </dsp:sp>
    <dsp:sp modelId="{E9D91F15-EACC-448E-AEC2-C71F3DA4D585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Прозрачность и подотчетность</a:t>
          </a:r>
          <a:endParaRPr lang="en-US" sz="2400" kern="1200"/>
        </a:p>
      </dsp:txBody>
      <dsp:txXfrm>
        <a:off x="5422106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24E21-6786-45C8-A579-19D516776E15}">
      <dsp:nvSpPr>
        <dsp:cNvPr id="0" name=""/>
        <dsp:cNvSpPr/>
      </dsp:nvSpPr>
      <dsp:spPr>
        <a:xfrm>
          <a:off x="0" y="786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ИИ имеет огромный потенциал для трансформации образования, но важно учитывать и потенциальные риски</a:t>
          </a:r>
          <a:endParaRPr lang="en-US" sz="2500" kern="1200" dirty="0"/>
        </a:p>
      </dsp:txBody>
      <dsp:txXfrm>
        <a:off x="48547" y="127216"/>
        <a:ext cx="10418506" cy="897406"/>
      </dsp:txXfrm>
    </dsp:sp>
    <dsp:sp modelId="{36D4F0B3-6060-40C0-99F5-FF3F5B135F2B}">
      <dsp:nvSpPr>
        <dsp:cNvPr id="0" name=""/>
        <dsp:cNvSpPr/>
      </dsp:nvSpPr>
      <dsp:spPr>
        <a:xfrm>
          <a:off x="0" y="11451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Необходимость комплексного подхода: сочетание ИИ с традиционными методами обучения</a:t>
          </a:r>
          <a:endParaRPr lang="en-US" sz="2500" kern="1200"/>
        </a:p>
      </dsp:txBody>
      <dsp:txXfrm>
        <a:off x="48547" y="1193716"/>
        <a:ext cx="10418506" cy="897406"/>
      </dsp:txXfrm>
    </dsp:sp>
    <dsp:sp modelId="{E17446DF-7E1F-497A-A49C-2A715B538CCF}">
      <dsp:nvSpPr>
        <dsp:cNvPr id="0" name=""/>
        <dsp:cNvSpPr/>
      </dsp:nvSpPr>
      <dsp:spPr>
        <a:xfrm>
          <a:off x="0" y="22116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Важность подготовки педагогов к работе с ИИ и развития их цифровых компетенций</a:t>
          </a:r>
          <a:endParaRPr lang="en-US" sz="2500" kern="1200"/>
        </a:p>
      </dsp:txBody>
      <dsp:txXfrm>
        <a:off x="48547" y="2260216"/>
        <a:ext cx="10418506" cy="897406"/>
      </dsp:txXfrm>
    </dsp:sp>
    <dsp:sp modelId="{8FF822D5-88BD-4E82-89AB-A7573E3DFEDE}">
      <dsp:nvSpPr>
        <dsp:cNvPr id="0" name=""/>
        <dsp:cNvSpPr/>
      </dsp:nvSpPr>
      <dsp:spPr>
        <a:xfrm>
          <a:off x="0" y="32781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Концепция развития искусственного интеллекта на 2024-2029 годы</a:t>
          </a:r>
          <a:endParaRPr lang="en-US" sz="2500" kern="1200"/>
        </a:p>
      </dsp:txBody>
      <dsp:txXfrm>
        <a:off x="48547" y="3326716"/>
        <a:ext cx="10418506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1BF33-3DBC-4322-97A2-637B2F493837}" type="datetimeFigureOut">
              <a:rPr lang="LID4096" smtClean="0"/>
              <a:t>08/14/2024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6163D-399A-45FC-8363-ED2E27E8A20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593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день, уважаемые коллеги!</a:t>
            </a:r>
          </a:p>
          <a:p>
            <a:r>
              <a:rPr lang="ru-RU" dirty="0"/>
              <a:t>Сегодня мы стоим на пороге новой эры в образовании, где искусственный интеллект (ИИ) играет ключевую роль. Согласно последнему отчету Всемирного экономического форума, ИИ предлагает уникальные возможности для трансформации образовательных систем и подготовки обучающихся к будущему. Мы рассмотрим как возможности, так и вызовы, связанные с использованием ИИ в образовательном процессе.</a:t>
            </a:r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6163D-399A-45FC-8363-ED2E27E8A20D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488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6163D-399A-45FC-8363-ED2E27E8A20D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6790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Индивидуализация образовательного пути:</a:t>
            </a:r>
            <a:r>
              <a:rPr lang="ru-RU" dirty="0"/>
              <a:t> ИИ анализирует данные об ученике (уровень знаний, стиль обучения, интересы) и создает индивидуальный учебный план, подстраивая темп, сложность и содержание материала под конкретного человека.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Адаптивное обучение:</a:t>
            </a:r>
            <a:r>
              <a:rPr lang="ru-RU" dirty="0"/>
              <a:t> ИИ отслеживает прогресс ученика в режиме реального времени и корректирует учебный материал, предлагая более сложные задания тем, кто быстро усваивает информацию, и дополнительные пояснения тем, кто испытывает трудности.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Интеллектуальные рекомендации:</a:t>
            </a:r>
            <a:r>
              <a:rPr lang="ru-RU" dirty="0"/>
              <a:t> ИИ предлагает ученику дополнительные ресурсы, упражнения и материалы, основываясь на его индивидуальных потребностях и интересах, помогая глубже погрузиться в тему и расширить кругозор.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Обратная связь в режиме реального времени:</a:t>
            </a:r>
            <a:r>
              <a:rPr lang="ru-RU" dirty="0"/>
              <a:t> ИИ предоставляет ученику мгновенную обратную связь по выполненным заданиям, указывая на ошибки и предлагая пути их исправления, что способствует более эффективному усвоению материала.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Мотивация и вовлеченность:</a:t>
            </a:r>
            <a:r>
              <a:rPr lang="ru-RU" dirty="0"/>
              <a:t> ИИ создает увлекательную и интерактивную учебную среду, адаптируя подачу материала к предпочтениям ученика, что повышает его мотивацию и вовлеченность в процесс обучения.</a:t>
            </a:r>
          </a:p>
          <a:p>
            <a:r>
              <a:rPr lang="ru-RU" dirty="0"/>
              <a:t>В целом, персонализированное обучение с помощью ИИ стремится создать максимально эффективную и комфортную образовательную среду для каждого ученика, учитывая его индивидуальные особенности и потребности.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6163D-399A-45FC-8363-ED2E27E8A20D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593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5d28981df2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9" name="Google Shape;769;g25d28981df2_0_4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0" name="Google Shape;770;g25d28981df2_0_4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Автоматизацию рутинных задач преподавателей с помощью ИИ можно описать следующим образом: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Автоматическая проверка заданий:</a:t>
            </a:r>
            <a:r>
              <a:rPr lang="ru-RU" dirty="0"/>
              <a:t> ИИ может автоматически проверять объективные задания (тесты, упражнения с выбором ответа), предоставляя мгновенную обратную связь ученикам и экономя время преподавателей на рутинной проверке.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1" dirty="0"/>
              <a:t>Облегчение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организации учебного процесса</a:t>
            </a:r>
            <a:r>
              <a:rPr lang="ru-RU" b="1" dirty="0"/>
              <a:t>:</a:t>
            </a:r>
            <a:r>
              <a:rPr lang="ru-RU" dirty="0"/>
              <a:t> ИИ берет на себя рутинные административные задачи, такие как проверка посещаемости, составление расписания, учет успеваемости, подготовка отчетов, что освобождает время преподавателей для более важных задач, связанных с непосредственной работой с учениками.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Индивидуализация обучения:</a:t>
            </a:r>
            <a:r>
              <a:rPr lang="ru-RU" dirty="0"/>
              <a:t> ИИ может анализировать данные об учениках и автоматически генерировать индивидуальные задания и учебные материалы, адаптированные к уровню знаний и потребностям каждого ученика, что снижает нагрузку на преподавателей при подготовке к урокам.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Виртуальные помощники:</a:t>
            </a:r>
            <a:r>
              <a:rPr lang="ru-RU" dirty="0"/>
              <a:t> ИИ-помощники могут отвечать на типовые вопросы учеников, предоставлять доступ к учебным материалам, напоминать о сроках сдачи заданий, что позволяет преподавателям сосредоточиться на более сложных и индивидуальных запросах.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Анализ данных и рекомендации:</a:t>
            </a:r>
            <a:r>
              <a:rPr lang="ru-RU" dirty="0"/>
              <a:t> ИИ может анализировать большие объемы данных об успеваемости учеников и предоставлять преподавателям ценные рекомендации по улучшению учебного процесса, выявлению проблемных зон и индивидуальной поддержке учеников.</a:t>
            </a:r>
          </a:p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6163D-399A-45FC-8363-ED2E27E8A20D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4886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Чат-боты на основе ИИ — это программы, которые имитируют человеческие ответы с помощью сообщений. </a:t>
            </a:r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6163D-399A-45FC-8363-ED2E27E8A20D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9648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6163D-399A-45FC-8363-ED2E27E8A20D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68834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 Цифровое неравенство:</a:t>
            </a:r>
            <a:r>
              <a:rPr lang="ru-RU" dirty="0"/>
              <a:t> Неравный доступ к технологиям и интернету может усугубить разрыв в образовательных возможностях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 Зависимость от технологий:</a:t>
            </a:r>
            <a:r>
              <a:rPr lang="ru-RU" dirty="0"/>
              <a:t> Потенциальная потеря навыков критического мышления и самостоятельного обучения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 Этические вопросы:</a:t>
            </a:r>
            <a:r>
              <a:rPr lang="ru-RU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Использование данных об учениках и защита их конфиденциальности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Алгоритмическая предвзятость и дискриминация</a:t>
            </a:r>
          </a:p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6163D-399A-45FC-8363-ED2E27E8A20D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878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AD83C-CC58-8A8D-1082-FE194CDC9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B5B982-11D8-D1A5-D31E-BFFE17662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202258-6C7C-9888-0251-1DE3A624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B5-B059-40F3-B998-E1B346FF7A06}" type="datetimeFigureOut">
              <a:rPr lang="LID4096" smtClean="0"/>
              <a:t>08/14/2024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999F-A164-FB27-3A4B-DBF4D6CB4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FE45E2-7C63-4BA8-6C0A-6275310A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DE4F-F727-4810-A32F-453BDD16AD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2077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DA7FB-10AB-EF1E-42AF-6A7B8935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01D6FF-39EB-F217-39A1-6BC4B1EAC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1AE26-4E0C-E485-A4A5-A885E386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B5-B059-40F3-B998-E1B346FF7A06}" type="datetimeFigureOut">
              <a:rPr lang="LID4096" smtClean="0"/>
              <a:t>08/14/2024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9112CC-6B9C-71CA-DCAF-7AC87E5E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B1E42-B634-2662-7771-A66AD016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DE4F-F727-4810-A32F-453BDD16AD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7326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AB0A23-03A6-E069-14E2-1D6C56FE7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D12CCB-9675-A51F-8E81-7DB4F0343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B1A6E-3317-4D6E-B7ED-EB43F60B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B5-B059-40F3-B998-E1B346FF7A06}" type="datetimeFigureOut">
              <a:rPr lang="LID4096" smtClean="0"/>
              <a:t>08/14/2024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C330CE-6CFD-50DF-E7EC-58F7D731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49EB8-BF4B-AB84-9013-ED39C2A0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DE4F-F727-4810-A32F-453BDD16AD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300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9B6AB-4B25-3615-E56D-2DF0CED98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4543AC-54F4-5FD5-80D1-D5865AAD0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0FB29-D434-15CE-5A54-DAEFAFF6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B5-B059-40F3-B998-E1B346FF7A06}" type="datetimeFigureOut">
              <a:rPr lang="LID4096" smtClean="0"/>
              <a:t>08/14/2024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C4230D-B351-2414-3E92-5AF0B6B8A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6E200E-D2A8-6483-F8B9-AE9B58CA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DE4F-F727-4810-A32F-453BDD16AD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786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B0228-6AA8-6F47-4152-AE76E5A5D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98C7A-04BF-39D3-39C9-CD7349281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A556C-1847-64EC-3EF4-7F4EF3EC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B5-B059-40F3-B998-E1B346FF7A06}" type="datetimeFigureOut">
              <a:rPr lang="LID4096" smtClean="0"/>
              <a:t>08/14/2024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70AD5-D914-3B24-36D4-6591A934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164F87-F9C9-82A5-3BC1-BBA0A37E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DE4F-F727-4810-A32F-453BDD16AD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597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17CB0-A520-C327-3722-38C75225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791BD2-C3AD-4E03-2AF0-D0D5C92A2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16E053-3F82-2A90-922C-A8BA0E099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52F296-4B9F-6C3E-56E1-F539749B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B5-B059-40F3-B998-E1B346FF7A06}" type="datetimeFigureOut">
              <a:rPr lang="LID4096" smtClean="0"/>
              <a:t>08/14/2024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645BEE-586E-82ED-2ADB-96C4155A0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DBF78-55A2-0611-F050-934BCC41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DE4F-F727-4810-A32F-453BDD16AD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5736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F933C-E3A3-4618-90E6-ED25BA2A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DC090B-1418-B091-9343-436264B9D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D6D9AD-8AFB-8776-D478-40E983B48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C05B44-5037-6AC8-AEA2-4C57443F1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2A6861-FBA3-4261-BB0A-13456ED4B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7674D9-445D-C26A-7321-35E7F065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B5-B059-40F3-B998-E1B346FF7A06}" type="datetimeFigureOut">
              <a:rPr lang="LID4096" smtClean="0"/>
              <a:t>08/14/2024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53E81-D3DC-C35C-260A-6ABF4A71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30459F-963D-4D3B-62CE-6584D1F0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DE4F-F727-4810-A32F-453BDD16AD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0738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56D43-01F4-169F-9107-2D8F2213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915767-C700-1BFB-7C95-6B878474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B5-B059-40F3-B998-E1B346FF7A06}" type="datetimeFigureOut">
              <a:rPr lang="LID4096" smtClean="0"/>
              <a:t>08/14/2024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AB8A85-B569-8394-26FF-BDD75B9F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AADB15-8F41-A2BF-4A87-8AFE25CB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DE4F-F727-4810-A32F-453BDD16AD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487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CE342-00B2-2818-AF4C-9C47DFA7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B5-B059-40F3-B998-E1B346FF7A06}" type="datetimeFigureOut">
              <a:rPr lang="LID4096" smtClean="0"/>
              <a:t>08/14/2024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4AC4FD-844B-5C7E-8458-339D5585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6230DC-2ECA-A8E8-12CD-A022D78A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DE4F-F727-4810-A32F-453BDD16AD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224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FC341-D164-8F0B-3670-1DE507CA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6A8BC-7226-96C1-15ED-B22DC4986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D1C6C9-01DF-BCC8-7455-9AD96D6C7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8F3F8-83DD-A7DC-B855-BC7955B9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B5-B059-40F3-B998-E1B346FF7A06}" type="datetimeFigureOut">
              <a:rPr lang="LID4096" smtClean="0"/>
              <a:t>08/14/2024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4E432F-04E2-9DFC-0C6D-51119A96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0D8D42-0E15-EE28-0671-CFC5B331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DE4F-F727-4810-A32F-453BDD16AD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244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54A61-67AF-5E3E-246A-12206592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68ADFF-2E6A-E302-71FB-06AF23620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5BA853-004B-F64C-7DBF-A61F908DA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172DF-5DBC-007D-1761-21F61C67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B5-B059-40F3-B998-E1B346FF7A06}" type="datetimeFigureOut">
              <a:rPr lang="LID4096" smtClean="0"/>
              <a:t>08/14/2024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E0DE0B-9357-FA9D-3453-C44B8CDD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A20458-4BC2-2785-FF20-CB0DAE46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DE4F-F727-4810-A32F-453BDD16AD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2853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C374F-F348-E936-DF94-369802AE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0A1E0-D904-7FFA-1B99-13C48C47A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2619A8-A8FD-A050-5786-D6AB86FCD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1738B5-B059-40F3-B998-E1B346FF7A06}" type="datetimeFigureOut">
              <a:rPr lang="LID4096" smtClean="0"/>
              <a:t>08/14/2024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1F176-0986-A44B-4A0E-B8B02BE45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D88A4-3415-983C-9D03-90DFE2798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7BDE4F-F727-4810-A32F-453BDD16AD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430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uolingo.com/duolingo-max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2FED4-385F-5880-A203-C1BDB29AF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5200" b="1" dirty="0"/>
              <a:t>Влияние ИИ на образование</a:t>
            </a:r>
            <a:endParaRPr lang="LID4096" sz="52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4090B7-81E3-1F17-7158-AE59735DF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>
            <a:normAutofit/>
          </a:bodyPr>
          <a:lstStyle/>
          <a:p>
            <a:pPr algn="l"/>
            <a:r>
              <a:rPr lang="ru-RU" b="1" dirty="0"/>
              <a:t>Ермек Алимжанов</a:t>
            </a:r>
          </a:p>
          <a:p>
            <a:pPr algn="l"/>
            <a:r>
              <a:rPr lang="ru-RU" dirty="0"/>
              <a:t>Директор Цифрового института непрерывного образования (ЦИНО)</a:t>
            </a:r>
            <a:r>
              <a:rPr lang="en-US" dirty="0"/>
              <a:t>, Astana IT University (AITU) </a:t>
            </a:r>
          </a:p>
        </p:txBody>
      </p:sp>
      <p:pic>
        <p:nvPicPr>
          <p:cNvPr id="1026" name="Picture 2" descr="Школьник с гарнитурой VR использует технологию машинного обучения ИИ в голограмме в образовании">
            <a:extLst>
              <a:ext uri="{FF2B5EF4-FFF2-40B4-BE49-F238E27FC236}">
                <a16:creationId xmlns:a16="http://schemas.microsoft.com/office/drawing/2014/main" id="{9C802801-024D-3076-1B0B-7E04B301F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r="9745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84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F5BDCD-6738-9F5E-0D07-50A80F8471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782AF-3B09-7BEC-A08B-7DCF8751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ИИ в образовании: вызовы и риски</a:t>
            </a:r>
            <a:endParaRPr lang="LID4096" b="1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A3979D8-96E5-5938-8268-DF72703B8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5386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3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F5A27-8D79-3189-2F1E-D4086043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3198"/>
            <a:ext cx="10798743" cy="1325563"/>
          </a:xfrm>
        </p:spPr>
        <p:txBody>
          <a:bodyPr/>
          <a:lstStyle/>
          <a:p>
            <a:r>
              <a:rPr lang="ru-RU" b="1" dirty="0"/>
              <a:t>Внедрение ИИ в учебный процесс</a:t>
            </a:r>
            <a:endParaRPr lang="LID4096" b="1" dirty="0"/>
          </a:p>
        </p:txBody>
      </p:sp>
      <p:pic>
        <p:nvPicPr>
          <p:cNvPr id="6" name="Рисунок 5" descr="Изображение выглядит как текст, снимок экрана, Шриф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BED2010E-6643-8A4A-196C-6A79ABE54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37" y="1438761"/>
            <a:ext cx="5153710" cy="5079734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E5A484D-DF32-168E-F4A0-BC014C41A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32" y="1639716"/>
            <a:ext cx="6057498" cy="4761083"/>
          </a:xfrm>
        </p:spPr>
        <p:txBody>
          <a:bodyPr anchor="t">
            <a:normAutofit lnSpcReduction="10000"/>
          </a:bodyPr>
          <a:lstStyle/>
          <a:p>
            <a:r>
              <a:rPr lang="ru-RU" sz="2400" dirty="0"/>
              <a:t>Интеграция</a:t>
            </a:r>
            <a:r>
              <a:rPr lang="en-US" sz="2400" dirty="0"/>
              <a:t> </a:t>
            </a:r>
            <a:r>
              <a:rPr lang="ru-RU" sz="2400" dirty="0"/>
              <a:t>сертификационных курсов по ИИ от вендоров (</a:t>
            </a:r>
            <a:r>
              <a:rPr lang="en-US" sz="2400" dirty="0"/>
              <a:t>AWS Academy</a:t>
            </a:r>
            <a:r>
              <a:rPr lang="ru-RU" sz="2400" dirty="0"/>
              <a:t>, </a:t>
            </a:r>
            <a:r>
              <a:rPr lang="en-US" sz="2400" dirty="0"/>
              <a:t>Databricks</a:t>
            </a:r>
            <a:r>
              <a:rPr lang="ru-RU" sz="2400" dirty="0"/>
              <a:t> </a:t>
            </a:r>
            <a:r>
              <a:rPr lang="en-US" sz="2400" dirty="0"/>
              <a:t>UA, Microsoft, NVIDIA DLI)</a:t>
            </a:r>
          </a:p>
          <a:p>
            <a:r>
              <a:rPr lang="ru-RU" sz="2400" dirty="0"/>
              <a:t>40% выпускных работ бакалавров и магистрантов связаны со сферой ИИ</a:t>
            </a:r>
          </a:p>
          <a:p>
            <a:r>
              <a:rPr lang="ru-RU" sz="2400" dirty="0"/>
              <a:t>Ученые </a:t>
            </a:r>
            <a:r>
              <a:rPr lang="en-US" sz="2400" dirty="0"/>
              <a:t>AITU </a:t>
            </a:r>
            <a:r>
              <a:rPr lang="ru-RU" sz="2400" dirty="0"/>
              <a:t>участвуют в разработке большой языковой модели на казахском языке</a:t>
            </a:r>
          </a:p>
          <a:p>
            <a:r>
              <a:rPr lang="ru-RU" sz="2400" dirty="0"/>
              <a:t>Авторские курсы по введению в генеративный ИИ (семинары, курсы повышения квалификации ППС)</a:t>
            </a:r>
          </a:p>
          <a:p>
            <a:r>
              <a:rPr lang="ru-RU" sz="2400" dirty="0"/>
              <a:t>Ведется разработка ИИ-тьютора для внедрения в учебный процесс </a:t>
            </a:r>
          </a:p>
        </p:txBody>
      </p:sp>
    </p:spTree>
    <p:extLst>
      <p:ext uri="{BB962C8B-B14F-4D97-AF65-F5344CB8AC3E}">
        <p14:creationId xmlns:p14="http://schemas.microsoft.com/office/powerpoint/2010/main" val="232295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FAF4D-F255-F554-2BA4-1A3EC324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Выводы и заключение</a:t>
            </a:r>
            <a:endParaRPr lang="LID4096" b="1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81CE095-8FC7-BBE0-B8A0-6F9E5522D2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908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CC31F-D472-3532-32B3-B8DC56DE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ИИ в образовании: возможности и преимущества</a:t>
            </a:r>
            <a:endParaRPr lang="LID4096" sz="3600" b="1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24F5863-26F5-F1F0-3231-9E958753B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03092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740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CC31F-D472-3532-32B3-B8DC56DE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60" y="3428999"/>
            <a:ext cx="4337858" cy="2398713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/>
              <a:t>Персонализированное обучение с помощью ИИ</a:t>
            </a:r>
            <a:endParaRPr lang="LID4096" sz="3100" b="1" dirty="0"/>
          </a:p>
        </p:txBody>
      </p:sp>
      <p:pic>
        <p:nvPicPr>
          <p:cNvPr id="2050" name="Picture 2" descr="Милый робот помогает маленькому мальчику с домашним заданием в уютной учебной среде Будущее образование и концепция обучения с помощью ИИ">
            <a:extLst>
              <a:ext uri="{FF2B5EF4-FFF2-40B4-BE49-F238E27FC236}">
                <a16:creationId xmlns:a16="http://schemas.microsoft.com/office/drawing/2014/main" id="{06147EEC-E340-D03D-BDCD-86C4E7AB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8" b="6539"/>
          <a:stretch/>
        </p:blipFill>
        <p:spPr bwMode="auto">
          <a:xfrm>
            <a:off x="2" y="10"/>
            <a:ext cx="12191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BF0599F-9783-CFD5-C2C3-30DF755B1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777" y="3429000"/>
            <a:ext cx="6391175" cy="3154014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Индивидуальные образовательные траектории</a:t>
            </a:r>
          </a:p>
          <a:p>
            <a:r>
              <a:rPr lang="ru-RU" sz="2000" dirty="0"/>
              <a:t>Адаптация учебных материалов и заданий под индивидуальные потребности и темп ученика</a:t>
            </a:r>
          </a:p>
          <a:p>
            <a:r>
              <a:rPr lang="ru-RU" sz="2000" dirty="0"/>
              <a:t>Использование ИИ для анализа данных об успеваемости и предоставления рекомендаций</a:t>
            </a:r>
          </a:p>
          <a:p>
            <a:r>
              <a:rPr lang="ru-RU" sz="2000" dirty="0"/>
              <a:t>Обратная связь в режиме реального времени</a:t>
            </a:r>
          </a:p>
          <a:p>
            <a:r>
              <a:rPr lang="ru-RU" sz="2000" dirty="0"/>
              <a:t>Повышение мотивации и вовлеченности ученика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181708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3" name="Google Shape;773;p89"/>
          <p:cNvCxnSpPr/>
          <p:nvPr/>
        </p:nvCxnSpPr>
        <p:spPr>
          <a:xfrm rot="10800000">
            <a:off x="-25449" y="6534517"/>
            <a:ext cx="896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4" name="Google Shape;774;p89"/>
          <p:cNvSpPr txBox="1"/>
          <p:nvPr/>
        </p:nvSpPr>
        <p:spPr>
          <a:xfrm>
            <a:off x="1166884" y="364651"/>
            <a:ext cx="8622009" cy="80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ru" sz="4400" b="1" dirty="0">
                <a:latin typeface="+mj-lt"/>
                <a:ea typeface="+mj-ea"/>
                <a:cs typeface="+mj-cs"/>
                <a:sym typeface="Oswald Light"/>
              </a:rPr>
              <a:t>Кейс</a:t>
            </a:r>
            <a:r>
              <a:rPr lang="en-US" sz="4400" b="1" dirty="0">
                <a:latin typeface="+mj-lt"/>
                <a:ea typeface="+mj-ea"/>
                <a:cs typeface="+mj-cs"/>
                <a:sym typeface="Oswald Light"/>
              </a:rPr>
              <a:t> </a:t>
            </a:r>
            <a:r>
              <a:rPr lang="ru-RU" sz="4400" b="1" dirty="0">
                <a:latin typeface="+mj-lt"/>
                <a:ea typeface="+mj-ea"/>
                <a:cs typeface="+mj-cs"/>
                <a:sym typeface="Oswald Light"/>
              </a:rPr>
              <a:t>успешного</a:t>
            </a:r>
            <a:r>
              <a:rPr lang="ru" sz="4400" b="1" dirty="0">
                <a:latin typeface="+mj-lt"/>
                <a:ea typeface="+mj-ea"/>
                <a:cs typeface="+mj-cs"/>
                <a:sym typeface="Oswald Light"/>
              </a:rPr>
              <a:t> внедрения ИИ</a:t>
            </a:r>
            <a:endParaRPr sz="4400" b="1" dirty="0">
              <a:latin typeface="+mj-lt"/>
              <a:ea typeface="+mj-ea"/>
              <a:cs typeface="+mj-cs"/>
              <a:sym typeface="Oswald Light"/>
            </a:endParaRPr>
          </a:p>
        </p:txBody>
      </p:sp>
      <p:cxnSp>
        <p:nvCxnSpPr>
          <p:cNvPr id="775" name="Google Shape;775;p89"/>
          <p:cNvCxnSpPr/>
          <p:nvPr/>
        </p:nvCxnSpPr>
        <p:spPr>
          <a:xfrm>
            <a:off x="725551" y="-14100"/>
            <a:ext cx="0" cy="6886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6" name="Google Shape;776;p89"/>
          <p:cNvCxnSpPr/>
          <p:nvPr/>
        </p:nvCxnSpPr>
        <p:spPr>
          <a:xfrm rot="10800000">
            <a:off x="100" y="1357425"/>
            <a:ext cx="12199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7" name="Google Shape;777;p89"/>
          <p:cNvSpPr txBox="1"/>
          <p:nvPr/>
        </p:nvSpPr>
        <p:spPr>
          <a:xfrm>
            <a:off x="6451600" y="1781067"/>
            <a:ext cx="5423200" cy="444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" b="1" dirty="0">
                <a:solidFill>
                  <a:srgbClr val="22252D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Приложение для изучения языков Duolingo </a:t>
            </a:r>
            <a:r>
              <a:rPr lang="ru" u="sng" dirty="0">
                <a:solidFill>
                  <a:srgbClr val="3EA9F5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анонсировало</a:t>
            </a:r>
            <a:r>
              <a:rPr lang="ru" dirty="0">
                <a:solidFill>
                  <a:srgbClr val="22252D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Duolingo Max — тип подписки. Duolingo Max использует GPT-4, который позволяет студентам обучаться через игры «Объясните мой ответ» и «Ролевая игра», в основе которых — генеративный ИИ OpenAI</a:t>
            </a:r>
            <a:endParaRPr dirty="0">
              <a:solidFill>
                <a:srgbClr val="22252D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spcBef>
                <a:spcPts val="2667"/>
              </a:spcBef>
              <a:spcAft>
                <a:spcPts val="2667"/>
              </a:spcAft>
            </a:pPr>
            <a:r>
              <a:rPr lang="ru" dirty="0">
                <a:solidFill>
                  <a:srgbClr val="22252D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Например, чат-бот будет объяснять ошибки в ответах пользователей, приводить примеры, строить диалоги </a:t>
            </a:r>
            <a:br>
              <a:rPr lang="ru" dirty="0">
                <a:solidFill>
                  <a:srgbClr val="22252D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dirty="0">
                <a:solidFill>
                  <a:srgbClr val="22252D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с вымышленными персонажами</a:t>
            </a:r>
            <a:endParaRPr b="1" dirty="0">
              <a:solidFill>
                <a:srgbClr val="22252D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8" name="Google Shape;778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6901" y="1781083"/>
            <a:ext cx="4060633" cy="93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89"/>
          <p:cNvPicPr preferRelativeResize="0"/>
          <p:nvPr/>
        </p:nvPicPr>
        <p:blipFill rotWithShape="1">
          <a:blip r:embed="rId5">
            <a:alphaModFix/>
          </a:blip>
          <a:srcRect l="10590" r="10314"/>
          <a:stretch/>
        </p:blipFill>
        <p:spPr>
          <a:xfrm>
            <a:off x="1166900" y="2805500"/>
            <a:ext cx="4929099" cy="3304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Современная разработка программного обеспечения часто включает в себя выполнение множества рутинных задач, от управления зависимостями проекта до развертывания приложения.">
            <a:extLst>
              <a:ext uri="{FF2B5EF4-FFF2-40B4-BE49-F238E27FC236}">
                <a16:creationId xmlns:a16="http://schemas.microsoft.com/office/drawing/2014/main" id="{332A2870-7110-4FC7-488B-2C0433668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r="9725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4D9C3-F3C8-129E-3FAE-95777BFE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Автоматизация рутинных задач преподавателей</a:t>
            </a:r>
            <a:endParaRPr lang="LID4096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664ABE-5BA3-ABE6-A7D1-CC9A2F7F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ru-RU" sz="2000" dirty="0"/>
              <a:t>Автоматическая проверка заданий и оценка работ</a:t>
            </a:r>
          </a:p>
          <a:p>
            <a:r>
              <a:rPr lang="ru-RU" sz="2000" dirty="0"/>
              <a:t>Облегчение организации учебного процесса</a:t>
            </a:r>
          </a:p>
          <a:p>
            <a:r>
              <a:rPr lang="ru-RU" sz="2000" dirty="0"/>
              <a:t>Обратная связь с учениками и родителями</a:t>
            </a:r>
          </a:p>
          <a:p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348301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1B6FA-7279-5F07-6EEA-5AD4139CC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ru-RU" sz="3500" b="1" dirty="0"/>
              <a:t>Интерактивные и адаптивные образовательные платформы</a:t>
            </a:r>
            <a:endParaRPr lang="LID4096" sz="35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256C84-90EE-1ED4-15BC-9E2A6641AD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57E501-5AC6-B7CD-1036-7363612C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r>
              <a:rPr lang="ru-RU" sz="2000">
                <a:solidFill>
                  <a:schemeClr val="tx1">
                    <a:alpha val="80000"/>
                  </a:schemeClr>
                </a:solidFill>
              </a:rPr>
              <a:t>Использование ИИ для создания интерактивных и увлекательных образовательных ресурсов</a:t>
            </a:r>
          </a:p>
          <a:p>
            <a:r>
              <a:rPr lang="ru-RU" sz="2000">
                <a:solidFill>
                  <a:schemeClr val="tx1">
                    <a:alpha val="80000"/>
                  </a:schemeClr>
                </a:solidFill>
              </a:rPr>
              <a:t>Выявление закономерностей и прогнозирование результатов</a:t>
            </a:r>
          </a:p>
          <a:p>
            <a:r>
              <a:rPr lang="ru-RU" sz="2000">
                <a:solidFill>
                  <a:schemeClr val="tx1">
                    <a:alpha val="80000"/>
                  </a:schemeClr>
                </a:solidFill>
              </a:rPr>
              <a:t>Виртуальная и дополненная реальность для более глубокого погружения в учебный материал</a:t>
            </a:r>
            <a:endParaRPr lang="LID4096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22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FEED6-4EF0-A7FB-89AF-B6D2A985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36" y="344641"/>
            <a:ext cx="3822189" cy="1899912"/>
          </a:xfrm>
        </p:spPr>
        <p:txBody>
          <a:bodyPr>
            <a:normAutofit/>
          </a:bodyPr>
          <a:lstStyle/>
          <a:p>
            <a:r>
              <a:rPr lang="ru-RU" sz="3100" b="1" dirty="0"/>
              <a:t>Виртуальные ассистенты и чат-боты в образовании</a:t>
            </a:r>
            <a:endParaRPr lang="LID4096" sz="31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0AE1DA-3167-83BA-6813-68D75DC00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014" y="2414950"/>
            <a:ext cx="3822189" cy="3742762"/>
          </a:xfrm>
        </p:spPr>
        <p:txBody>
          <a:bodyPr>
            <a:normAutofit/>
          </a:bodyPr>
          <a:lstStyle/>
          <a:p>
            <a:r>
              <a:rPr lang="ru-RU" dirty="0"/>
              <a:t>Помощь в обучении </a:t>
            </a:r>
          </a:p>
          <a:p>
            <a:r>
              <a:rPr lang="ru-RU" dirty="0"/>
              <a:t>Ответы на вопросы</a:t>
            </a:r>
          </a:p>
          <a:p>
            <a:r>
              <a:rPr lang="ru-RU" dirty="0"/>
              <a:t>Управление заданиями</a:t>
            </a:r>
            <a:endParaRPr lang="LID4096" dirty="0"/>
          </a:p>
        </p:txBody>
      </p:sp>
      <p:pic>
        <p:nvPicPr>
          <p:cNvPr id="5" name="Picture 2" descr="Control Alt Achieve: EdTech Cool Tool - Khanmigo">
            <a:extLst>
              <a:ext uri="{FF2B5EF4-FFF2-40B4-BE49-F238E27FC236}">
                <a16:creationId xmlns:a16="http://schemas.microsoft.com/office/drawing/2014/main" id="{A3F361A8-B65A-E415-7C1D-A0F991BE9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4082" y="1106906"/>
            <a:ext cx="7922662" cy="445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67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39E40-9328-60E5-CDA0-72698C5C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/>
              <a:t>Применение ИИ для развития навыков XXI века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2302FC-15E2-BE81-1CEA-07BCEEE5F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65" y="1912252"/>
            <a:ext cx="4792579" cy="4351338"/>
          </a:xfrm>
        </p:spPr>
        <p:txBody>
          <a:bodyPr/>
          <a:lstStyle/>
          <a:p>
            <a:r>
              <a:rPr lang="ru-RU" dirty="0"/>
              <a:t>Критическое мышление</a:t>
            </a:r>
          </a:p>
          <a:p>
            <a:r>
              <a:rPr lang="ru-RU" dirty="0"/>
              <a:t>Креативность </a:t>
            </a:r>
          </a:p>
          <a:p>
            <a:r>
              <a:rPr lang="ru-RU" dirty="0"/>
              <a:t>Коллаборация</a:t>
            </a:r>
          </a:p>
          <a:p>
            <a:r>
              <a:rPr lang="ru-RU" dirty="0"/>
              <a:t>Цифровая грамотность</a:t>
            </a:r>
          </a:p>
          <a:p>
            <a:endParaRPr lang="LID4096" dirty="0"/>
          </a:p>
        </p:txBody>
      </p:sp>
      <p:pic>
        <p:nvPicPr>
          <p:cNvPr id="2050" name="Picture 2" descr="Навыки 21 века -">
            <a:extLst>
              <a:ext uri="{FF2B5EF4-FFF2-40B4-BE49-F238E27FC236}">
                <a16:creationId xmlns:a16="http://schemas.microsoft.com/office/drawing/2014/main" id="{6C75EF63-D163-0C52-C400-BF6BF18B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29" y="1287379"/>
            <a:ext cx="7222409" cy="49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90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A0340-9AD5-4869-20CE-47689C8E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ru-RU" sz="3200" b="1"/>
              <a:t>Кейсы успешного внедрения ИИ в образовании</a:t>
            </a:r>
            <a:endParaRPr lang="LID4096" sz="32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E59592-B741-70AB-2092-513842512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anchor="t">
            <a:normAutofit/>
          </a:bodyPr>
          <a:lstStyle/>
          <a:p>
            <a:r>
              <a:rPr lang="en-US" sz="2000" b="1"/>
              <a:t>Khanmigo</a:t>
            </a:r>
            <a:r>
              <a:rPr lang="en-US" sz="2000"/>
              <a:t> – </a:t>
            </a:r>
            <a:r>
              <a:rPr lang="ru-RU" sz="2000"/>
              <a:t>ИИ-тьютор от </a:t>
            </a:r>
            <a:r>
              <a:rPr lang="en-US" sz="2000"/>
              <a:t>Khan Academy </a:t>
            </a:r>
            <a:r>
              <a:rPr lang="ru-RU" sz="2000"/>
              <a:t>(США)</a:t>
            </a:r>
          </a:p>
          <a:p>
            <a:r>
              <a:rPr lang="en-US" sz="2000" b="1"/>
              <a:t>Squirrel AI</a:t>
            </a:r>
            <a:r>
              <a:rPr lang="ru-RU" sz="2000" b="1"/>
              <a:t> </a:t>
            </a:r>
            <a:r>
              <a:rPr lang="ru-RU" sz="2000"/>
              <a:t>(Китай)</a:t>
            </a:r>
          </a:p>
          <a:p>
            <a:r>
              <a:rPr lang="ru-RU" sz="2000" b="1"/>
              <a:t>Цифровые учебники на базе ИИ </a:t>
            </a:r>
            <a:r>
              <a:rPr lang="ru-RU" sz="2000"/>
              <a:t>(Республика Корея)</a:t>
            </a:r>
          </a:p>
          <a:p>
            <a:r>
              <a:rPr lang="en-US" sz="2000" b="1"/>
              <a:t>Coursera Coach</a:t>
            </a:r>
            <a:r>
              <a:rPr lang="ru-RU" sz="2000"/>
              <a:t> (США)</a:t>
            </a:r>
            <a:endParaRPr lang="en-US" sz="2000"/>
          </a:p>
          <a:p>
            <a:endParaRPr lang="ru-RU" sz="2000"/>
          </a:p>
          <a:p>
            <a:pPr marL="0" indent="0">
              <a:buNone/>
            </a:pPr>
            <a:endParaRPr lang="LID4096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63C819-5B17-62FF-8AB1-66725FACE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0459" y="1081522"/>
            <a:ext cx="7220756" cy="48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6" name="Group 3085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3087" name="Rectangle 3086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8" name="Rectangle 3087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0996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919</Words>
  <Application>Microsoft Office PowerPoint</Application>
  <PresentationFormat>Широкоэкранный</PresentationFormat>
  <Paragraphs>85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Montserrat</vt:lpstr>
      <vt:lpstr>Тема Office</vt:lpstr>
      <vt:lpstr>Влияние ИИ на образование</vt:lpstr>
      <vt:lpstr>ИИ в образовании: возможности и преимущества</vt:lpstr>
      <vt:lpstr>Персонализированное обучение с помощью ИИ</vt:lpstr>
      <vt:lpstr>Презентация PowerPoint</vt:lpstr>
      <vt:lpstr>Автоматизация рутинных задач преподавателей</vt:lpstr>
      <vt:lpstr>Интерактивные и адаптивные образовательные платформы</vt:lpstr>
      <vt:lpstr>Виртуальные ассистенты и чат-боты в образовании</vt:lpstr>
      <vt:lpstr>Применение ИИ для развития навыков XXI века</vt:lpstr>
      <vt:lpstr>Кейсы успешного внедрения ИИ в образовании</vt:lpstr>
      <vt:lpstr>ИИ в образовании: вызовы и риски</vt:lpstr>
      <vt:lpstr>Внедрение ИИ в учебный процесс</vt:lpstr>
      <vt:lpstr>Выводы и 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Ermek Alimzhanov</dc:creator>
  <cp:lastModifiedBy>Ermek Alimzhanov</cp:lastModifiedBy>
  <cp:revision>7</cp:revision>
  <dcterms:created xsi:type="dcterms:W3CDTF">2024-08-12T07:37:03Z</dcterms:created>
  <dcterms:modified xsi:type="dcterms:W3CDTF">2024-08-14T11:17:20Z</dcterms:modified>
</cp:coreProperties>
</file>