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7" r:id="rId3"/>
    <p:sldId id="272" r:id="rId4"/>
    <p:sldId id="294" r:id="rId5"/>
    <p:sldId id="295" r:id="rId6"/>
    <p:sldId id="296" r:id="rId7"/>
    <p:sldId id="29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56" autoAdjust="0"/>
  </p:normalViewPr>
  <p:slideViewPr>
    <p:cSldViewPr>
      <p:cViewPr>
        <p:scale>
          <a:sx n="110" d="100"/>
          <a:sy n="110" d="100"/>
        </p:scale>
        <p:origin x="-15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49121-329A-4B58-80BD-460C91D6D18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6DB9D-482D-4816-8248-244B173EC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02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1984" indent="-285379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1514" indent="-228303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598120" indent="-228303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4725" indent="-228303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1331" indent="-2283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67937" indent="-2283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4542" indent="-2283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1148" indent="-2283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0687D8E2-96A0-40E7-8960-ACEEA8E1C6A3}" type="slidenum">
              <a:rPr lang="ru-RU" altLang="en-US" smtClean="0">
                <a:latin typeface="Calibri" panose="020F0502020204030204" pitchFamily="34" charset="0"/>
              </a:rPr>
              <a:pPr/>
              <a:t>3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78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90013" y="2420888"/>
            <a:ext cx="7704856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kk-KZ" altLang="ru-RU" sz="3200" b="1" dirty="0" smtClean="0">
                <a:solidFill>
                  <a:srgbClr val="00619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ПЛАНИРУЕМОЙ РАБОТЕ </a:t>
            </a:r>
          </a:p>
          <a:p>
            <a:pPr algn="ctr">
              <a:spcAft>
                <a:spcPts val="1200"/>
              </a:spcAft>
              <a:defRPr/>
            </a:pPr>
            <a:r>
              <a:rPr lang="kk-KZ" altLang="ru-RU" sz="3200" b="1" dirty="0" smtClean="0">
                <a:solidFill>
                  <a:srgbClr val="00619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ПРОЕКТНОГО ОФИСА</a:t>
            </a:r>
            <a:endParaRPr lang="kk-KZ" altLang="ru-RU" sz="3200" b="1" dirty="0">
              <a:solidFill>
                <a:srgbClr val="006192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71" y="61524"/>
            <a:ext cx="82232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УПРАВЛЕНИЕ ОБРАЗОВАНИЯ ГОРОДА АСТАНЫ</a:t>
            </a:r>
            <a:endParaRPr lang="ru-RU" sz="1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92696"/>
            <a:ext cx="14033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619672" y="6309320"/>
            <a:ext cx="6096000" cy="3788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6192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АСТАНА, 2024</a:t>
            </a:r>
            <a:endParaRPr lang="kk-KZ" b="1" dirty="0">
              <a:solidFill>
                <a:srgbClr val="006192"/>
              </a:solidFill>
              <a:latin typeface="Bahnschrift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0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8"/>
          <p:cNvSpPr txBox="1">
            <a:spLocks noChangeArrowheads="1"/>
          </p:cNvSpPr>
          <p:nvPr/>
        </p:nvSpPr>
        <p:spPr bwMode="auto">
          <a:xfrm>
            <a:off x="5354" y="-19657"/>
            <a:ext cx="9166225" cy="6155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ИСПОЛНЕНИЕ МЕРОПРИЯТИЙ ДОРОЖНОЙ КАРТЫ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ПО Г. АСТАНЕ ПО РЕАЛИЗАЦИИ НАЦИОНАЛЬНОГО ДОКЛАДА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707494"/>
              </p:ext>
            </p:extLst>
          </p:nvPr>
        </p:nvGraphicFramePr>
        <p:xfrm>
          <a:off x="467544" y="1196752"/>
          <a:ext cx="8064895" cy="4759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92"/>
                <a:gridCol w="3467596"/>
                <a:gridCol w="2185813"/>
                <a:gridCol w="1959694"/>
              </a:tblGrid>
              <a:tr h="6532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Уровень образования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Запланировано мероприятий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Исполнение дорожной карты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8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Дошкольное воспитание и обучение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Раздел 1. «Детский сад – территория комфорта и развития»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Среднее образование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Раздел </a:t>
                      </a:r>
                      <a:r>
                        <a:rPr lang="ru-RU" sz="1600" b="1" dirty="0">
                          <a:effectLst/>
                        </a:rPr>
                        <a:t>2. «Каждая школа – лучшая школа»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62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Профессионально-техническое образование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Раздел 3. «</a:t>
                      </a:r>
                      <a:r>
                        <a:rPr lang="ru-RU" sz="1600" b="1" dirty="0" err="1">
                          <a:effectLst/>
                        </a:rPr>
                        <a:t>ТиПО</a:t>
                      </a:r>
                      <a:r>
                        <a:rPr lang="ru-RU" sz="1600" b="1" dirty="0">
                          <a:effectLst/>
                        </a:rPr>
                        <a:t> – ключевое звено подготовки рабочих кадров»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01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>
            <a:extLst>
              <a:ext uri="{FF2B5EF4-FFF2-40B4-BE49-F238E27FC236}">
                <a16:creationId xmlns="" xmlns:a16="http://schemas.microsoft.com/office/drawing/2014/main" id="{ECFC9256-5BB9-7755-8C95-CD1B4AF637B1}"/>
              </a:ext>
            </a:extLst>
          </p:cNvPr>
          <p:cNvSpPr/>
          <p:nvPr/>
        </p:nvSpPr>
        <p:spPr>
          <a:xfrm>
            <a:off x="0" y="66429"/>
            <a:ext cx="9144000" cy="482251"/>
          </a:xfrm>
          <a:prstGeom prst="rect">
            <a:avLst/>
          </a:prstGeom>
          <a:gradFill>
            <a:gsLst>
              <a:gs pos="32000">
                <a:srgbClr val="296BBD"/>
              </a:gs>
              <a:gs pos="100000">
                <a:srgbClr val="06B9E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350"/>
          </a:p>
        </p:txBody>
      </p:sp>
      <p:sp>
        <p:nvSpPr>
          <p:cNvPr id="5" name="Title 3">
            <a:extLst>
              <a:ext uri="{FF2B5EF4-FFF2-40B4-BE49-F238E27FC236}">
                <a16:creationId xmlns="" xmlns:a16="http://schemas.microsoft.com/office/drawing/2014/main" id="{FFE626C4-DB80-D722-A03B-30EEF25AE60F}"/>
              </a:ext>
            </a:extLst>
          </p:cNvPr>
          <p:cNvSpPr txBox="1">
            <a:spLocks/>
          </p:cNvSpPr>
          <p:nvPr/>
        </p:nvSpPr>
        <p:spPr>
          <a:xfrm>
            <a:off x="298846" y="152472"/>
            <a:ext cx="8546306" cy="27027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>
              <a:spcBef>
                <a:spcPts val="600"/>
              </a:spcBef>
            </a:pPr>
            <a:r>
              <a:rPr lang="ru-RU" altLang="ru-RU" sz="1600" dirty="0">
                <a:solidFill>
                  <a:schemeClr val="bg1"/>
                </a:solidFill>
              </a:rPr>
              <a:t>КАЖДАЯ ШКОЛА – ЛУЧШАЯ ШКОЛА</a:t>
            </a:r>
            <a:r>
              <a:rPr lang="kk-KZ" altLang="ru-RU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60" name="TextBox 1084"/>
          <p:cNvSpPr txBox="1">
            <a:spLocks noChangeArrowheads="1"/>
          </p:cNvSpPr>
          <p:nvPr/>
        </p:nvSpPr>
        <p:spPr bwMode="auto">
          <a:xfrm>
            <a:off x="5924338" y="1325167"/>
            <a:ext cx="2458640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eaLnBrk="1" hangingPunct="1">
              <a:buClr>
                <a:srgbClr val="1775A1"/>
              </a:buClr>
              <a:buSzPts val="1100"/>
            </a:pPr>
            <a:endParaRPr lang="ru-RU" altLang="en-US" sz="825">
              <a:solidFill>
                <a:srgbClr val="000000"/>
              </a:solidFill>
              <a:ea typeface="Open Sans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03189"/>
              </p:ext>
            </p:extLst>
          </p:nvPr>
        </p:nvGraphicFramePr>
        <p:xfrm>
          <a:off x="947588" y="978895"/>
          <a:ext cx="6908479" cy="290702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71975">
                  <a:extLst>
                    <a:ext uri="{9D8B030D-6E8A-4147-A177-3AD203B41FA5}">
                      <a16:colId xmlns="" xmlns:a16="http://schemas.microsoft.com/office/drawing/2014/main" val="1597575367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101095099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80777348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390277435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117925904"/>
                    </a:ext>
                  </a:extLst>
                </a:gridCol>
              </a:tblGrid>
              <a:tr h="43388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Категория, </a:t>
                      </a:r>
                      <a:r>
                        <a:rPr lang="en-US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</a:t>
                      </a:r>
                      <a:r>
                        <a:rPr lang="kk-KZ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школ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307898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r>
                        <a:rPr lang="ru-RU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r>
                        <a:rPr lang="ru-RU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сильные</a:t>
                      </a:r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8-10%</a:t>
                      </a:r>
                      <a:endParaRPr lang="ru-RU" sz="1400" b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(25,5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(28,6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(31,6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(34,7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76438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r>
                        <a:rPr lang="ru-RU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</a:t>
                      </a:r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4-8%</a:t>
                      </a:r>
                      <a:endParaRPr lang="ru-RU" sz="1400" b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(42,85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(51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(57,1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(65,3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169513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r>
                        <a:rPr lang="ru-RU" sz="14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В-С</a:t>
                      </a:r>
                      <a:r>
                        <a:rPr lang="ru-RU" sz="14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слабые»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3-5%</a:t>
                      </a:r>
                      <a:endParaRPr lang="ru-RU" sz="1400" b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(7,15%)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(4,1%)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(3,1%)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91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r>
                        <a:rPr lang="ru-RU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«слабые</a:t>
                      </a:r>
                      <a:r>
                        <a:rPr lang="ru-RU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0-4%</a:t>
                      </a:r>
                      <a:endParaRPr lang="ru-RU" sz="1400" b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(24,5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(16,3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(8,2</a:t>
                      </a:r>
                      <a:r>
                        <a:rPr lang="ru-RU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kk-KZ" sz="14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71598862"/>
                  </a:ext>
                </a:extLst>
              </a:tr>
              <a:tr h="3618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4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4583864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83568" y="599695"/>
            <a:ext cx="74365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ШКОЛ ПО КАТЕГОРИЯМ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498034"/>
            <a:ext cx="85700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знаний обучающихся; </a:t>
            </a: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base">
              <a:buFont typeface="Wingdings" panose="05000000000000000000" pitchFamily="2" charset="2"/>
              <a:buChar char="q"/>
            </a:pP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еализация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воспитательной 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по программе «</a:t>
            </a:r>
            <a:r>
              <a:rPr lang="kk-KZ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Біртұтас тәрбие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 fontAlgn="base"/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рганизация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разнообразных форм внеурочной 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деятельности;</a:t>
            </a: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base">
              <a:buFont typeface="Wingdings" panose="05000000000000000000" pitchFamily="2" charset="2"/>
              <a:buChar char="q"/>
            </a:pP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елевое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расходование средств, экономия, обеспечение материальной базы и выполнение мер 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безопасности;</a:t>
            </a:r>
          </a:p>
          <a:p>
            <a:pPr marL="171450" indent="-171450" algn="just" fontAlgn="base">
              <a:buFont typeface="Wingdings" panose="05000000000000000000" pitchFamily="2" charset="2"/>
              <a:buChar char="q"/>
            </a:pP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езультаты международных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исследованиях (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для школ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PISA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71450" indent="-171450" algn="just" fontAlgn="base">
              <a:buFont typeface="Wingdings" panose="05000000000000000000" pitchFamily="2" charset="2"/>
              <a:buChar char="q"/>
            </a:pPr>
            <a:endParaRPr lang="ru-RU" sz="1200" dirty="0" smtClean="0">
              <a:solidFill>
                <a:srgbClr val="1E1E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 fontAlgn="base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езультаты 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мониторинга образовательных достижений обучающихся 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(МОДО-2022</a:t>
            </a:r>
            <a:r>
              <a:rPr lang="ru-RU" sz="1200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МОДО-2023).</a:t>
            </a:r>
            <a:endParaRPr lang="ru-RU" sz="1200" b="1" i="0" dirty="0">
              <a:solidFill>
                <a:srgbClr val="1E1E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114090"/>
            <a:ext cx="58326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>
                <a:solidFill>
                  <a:srgbClr val="1E1E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оценки организаций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6298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CFC9256-5BB9-7755-8C95-CD1B4AF637B1}"/>
              </a:ext>
            </a:extLst>
          </p:cNvPr>
          <p:cNvSpPr/>
          <p:nvPr/>
        </p:nvSpPr>
        <p:spPr>
          <a:xfrm>
            <a:off x="0" y="0"/>
            <a:ext cx="9144000" cy="482251"/>
          </a:xfrm>
          <a:prstGeom prst="rect">
            <a:avLst/>
          </a:prstGeom>
          <a:gradFill>
            <a:gsLst>
              <a:gs pos="32000">
                <a:srgbClr val="296BBD"/>
              </a:gs>
              <a:gs pos="100000">
                <a:srgbClr val="06B9E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 ПРОЕКТНОГО ОФИСА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922624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Координатор – Байкен Е. Б., заместитель акима г. Астаны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Руководитель Проектного офиса – Каирбаева М. Д., заместитель руководителя Управления образования г. Астаны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Ответственный сотрудник Проектного офиса – Мухамеджанова А.К., заместитель руководителя Методического центра г.Астаны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/>
              <a:t>К</a:t>
            </a:r>
            <a:r>
              <a:rPr lang="kk-KZ" dirty="0" smtClean="0"/>
              <a:t>ураторы целевых школ – 12 методистов Методического центра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Внештатные сотрудники – профессоры </a:t>
            </a:r>
            <a:r>
              <a:rPr lang="ru-RU" dirty="0" smtClean="0"/>
              <a:t>(2 чел), эксперты (2 чел.), выпускник программы «</a:t>
            </a:r>
            <a:r>
              <a:rPr lang="ru-RU" dirty="0" err="1" smtClean="0"/>
              <a:t>Болаша</a:t>
            </a:r>
            <a:r>
              <a:rPr lang="kk-KZ" dirty="0" smtClean="0"/>
              <a:t>қ</a:t>
            </a:r>
            <a:r>
              <a:rPr lang="ru-RU" dirty="0" smtClean="0"/>
              <a:t>» (1 чел.)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FC9256-5BB9-7755-8C95-CD1B4AF637B1}"/>
              </a:ext>
            </a:extLst>
          </p:cNvPr>
          <p:cNvSpPr/>
          <p:nvPr/>
        </p:nvSpPr>
        <p:spPr>
          <a:xfrm>
            <a:off x="0" y="3645024"/>
            <a:ext cx="9144000" cy="482251"/>
          </a:xfrm>
          <a:prstGeom prst="rect">
            <a:avLst/>
          </a:prstGeom>
          <a:gradFill>
            <a:gsLst>
              <a:gs pos="32000">
                <a:srgbClr val="296BBD"/>
              </a:gs>
              <a:gs pos="100000">
                <a:srgbClr val="06B9E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НАПРАВЛЕНИЯ ДЕЯТЕЛЬНОСТИ ПРОЕКТНОГО ОФИСА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12" y="4610745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Профессиональное развитие педагогов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Методическое сопровождение педагогов и целевых школ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k-KZ" dirty="0" smtClean="0"/>
              <a:t>Промежуточный и итоговый мониторинг</a:t>
            </a:r>
          </a:p>
        </p:txBody>
      </p:sp>
    </p:spTree>
    <p:extLst>
      <p:ext uri="{BB962C8B-B14F-4D97-AF65-F5344CB8AC3E}">
        <p14:creationId xmlns:p14="http://schemas.microsoft.com/office/powerpoint/2010/main" val="174273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CFC9256-5BB9-7755-8C95-CD1B4AF637B1}"/>
              </a:ext>
            </a:extLst>
          </p:cNvPr>
          <p:cNvSpPr/>
          <p:nvPr/>
        </p:nvSpPr>
        <p:spPr>
          <a:xfrm>
            <a:off x="0" y="0"/>
            <a:ext cx="9144000" cy="482251"/>
          </a:xfrm>
          <a:prstGeom prst="rect">
            <a:avLst/>
          </a:prstGeom>
          <a:gradFill>
            <a:gsLst>
              <a:gs pos="32000">
                <a:srgbClr val="296BBD"/>
              </a:gs>
              <a:gs pos="100000">
                <a:srgbClr val="06B9E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РАЗВИТИЕ ПЕДАГОГОВ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Национальный центр повышения квалификации &quot;Өрлеу&quot;">
            <a:extLst>
              <a:ext uri="{FF2B5EF4-FFF2-40B4-BE49-F238E27FC236}">
                <a16:creationId xmlns:a16="http://schemas.microsoft.com/office/drawing/2014/main" xmlns="" id="{465FA4FE-07B3-33EA-3DC0-0C6ECC505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58" y="980728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1765F75-9DF1-D72E-CD5E-0891E1650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158" y="2060848"/>
            <a:ext cx="853498" cy="8539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835696" y="1783876"/>
            <a:ext cx="691276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Обучение педагогов на курсах повышения квалификации согласно распределения школ по группам А, В, С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1" y="4385854"/>
            <a:ext cx="980695" cy="7920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55306" y="3645024"/>
            <a:ext cx="6893158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Обучение педагогов на курсах, </a:t>
            </a:r>
            <a:r>
              <a:rPr lang="ru-RU" dirty="0" err="1" smtClean="0"/>
              <a:t>вебинарах</a:t>
            </a:r>
            <a:r>
              <a:rPr lang="ru-RU" dirty="0" smtClean="0"/>
              <a:t> и семинарах: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Эмоциональный интеллект – изменение мышление учителя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Развитие цифровой компетентности педагогов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Ознакомление с нормативными правовыми документами в сфере образования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Разработка основных школьных документов (план ВШК, программа развития школы)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53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CFC9256-5BB9-7755-8C95-CD1B4AF637B1}"/>
              </a:ext>
            </a:extLst>
          </p:cNvPr>
          <p:cNvSpPr/>
          <p:nvPr/>
        </p:nvSpPr>
        <p:spPr>
          <a:xfrm>
            <a:off x="0" y="0"/>
            <a:ext cx="9144000" cy="482251"/>
          </a:xfrm>
          <a:prstGeom prst="rect">
            <a:avLst/>
          </a:prstGeom>
          <a:gradFill>
            <a:gsLst>
              <a:gs pos="32000">
                <a:srgbClr val="296BBD"/>
              </a:gs>
              <a:gs pos="100000">
                <a:srgbClr val="06B9E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МЕТОДИЧЕСКОЕ СОПРОВОЖДЕНИЕ ПЕДАГОГОВ</a:t>
            </a:r>
            <a:endParaRPr lang="kk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baita\Desktop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1512168" cy="142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22410" y="1158663"/>
            <a:ext cx="6754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Организация проекта «Профессор сабағы»: развитие </a:t>
            </a:r>
            <a:r>
              <a:rPr lang="kk-KZ" dirty="0"/>
              <a:t>читательской </a:t>
            </a:r>
            <a:r>
              <a:rPr lang="kk-KZ" dirty="0" smtClean="0"/>
              <a:t>грамотности у обучающихся  для учителей </a:t>
            </a:r>
            <a:r>
              <a:rPr lang="kk-KZ" dirty="0"/>
              <a:t>языковых </a:t>
            </a:r>
            <a:r>
              <a:rPr lang="kk-KZ" dirty="0" smtClean="0"/>
              <a:t>предметов</a:t>
            </a:r>
            <a:endParaRPr lang="ru-RU" dirty="0"/>
          </a:p>
        </p:txBody>
      </p:sp>
      <p:pic>
        <p:nvPicPr>
          <p:cNvPr id="1027" name="Picture 3" descr="C:\Users\baita\Desktop\1646475541_2-kartinkin-net-p-kartinki-dlya-matematiki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20" y="2674763"/>
            <a:ext cx="1539201" cy="13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85998" y="2924944"/>
            <a:ext cx="6462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Клуб математиков: обучение </a:t>
            </a:r>
            <a:r>
              <a:rPr lang="kk-KZ" dirty="0"/>
              <a:t>учителей начальных классов и математики на развитие математической грамотности</a:t>
            </a:r>
            <a:endParaRPr lang="ru-RU" dirty="0"/>
          </a:p>
        </p:txBody>
      </p:sp>
      <p:pic>
        <p:nvPicPr>
          <p:cNvPr id="1028" name="Picture 4" descr="C:\Users\baita\Desktop\38075a8f6289baac319ac6e417f2d824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72" y="4653135"/>
            <a:ext cx="1477938" cy="110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86000" y="4562295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«Шеберден тәлім»: обучение работу  учителей химии</a:t>
            </a:r>
            <a:r>
              <a:rPr lang="kk-KZ" dirty="0"/>
              <a:t>, биологии, естествознания  по формированию у школьников естественно-научной грамотности.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96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892D594-563F-F25E-E6B6-3F47E1504E21}"/>
              </a:ext>
            </a:extLst>
          </p:cNvPr>
          <p:cNvSpPr txBox="1"/>
          <p:nvPr/>
        </p:nvSpPr>
        <p:spPr>
          <a:xfrm>
            <a:off x="5148064" y="636756"/>
            <a:ext cx="90140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4D836B7-3079-DA6F-2E0B-E5270BA324C0}"/>
              </a:ext>
            </a:extLst>
          </p:cNvPr>
          <p:cNvSpPr txBox="1"/>
          <p:nvPr/>
        </p:nvSpPr>
        <p:spPr>
          <a:xfrm>
            <a:off x="1259632" y="548680"/>
            <a:ext cx="90140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4747C881-45D8-0FFB-AED2-45C22B5431F9}"/>
              </a:ext>
            </a:extLst>
          </p:cNvPr>
          <p:cNvSpPr/>
          <p:nvPr/>
        </p:nvSpPr>
        <p:spPr>
          <a:xfrm>
            <a:off x="72102" y="1325066"/>
            <a:ext cx="883165" cy="665323"/>
          </a:xfrm>
          <a:prstGeom prst="roundRect">
            <a:avLst>
              <a:gd name="adj" fmla="val 1123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89498A51-E0B8-BF9C-6A1C-600B0143F8B3}"/>
              </a:ext>
            </a:extLst>
          </p:cNvPr>
          <p:cNvSpPr/>
          <p:nvPr/>
        </p:nvSpPr>
        <p:spPr>
          <a:xfrm>
            <a:off x="41459" y="3029095"/>
            <a:ext cx="883168" cy="625530"/>
          </a:xfrm>
          <a:prstGeom prst="roundRect">
            <a:avLst>
              <a:gd name="adj" fmla="val 7531"/>
            </a:avLst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D19F98CE-CCFC-C41E-BB96-B6C046F171A6}"/>
              </a:ext>
            </a:extLst>
          </p:cNvPr>
          <p:cNvSpPr/>
          <p:nvPr/>
        </p:nvSpPr>
        <p:spPr>
          <a:xfrm>
            <a:off x="59258" y="4383220"/>
            <a:ext cx="883168" cy="664558"/>
          </a:xfrm>
          <a:prstGeom prst="roundRect">
            <a:avLst>
              <a:gd name="adj" fmla="val 6863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4465DD6-45CA-7BAD-E52F-04663F29B2FB}"/>
              </a:ext>
            </a:extLst>
          </p:cNvPr>
          <p:cNvSpPr txBox="1"/>
          <p:nvPr/>
        </p:nvSpPr>
        <p:spPr>
          <a:xfrm>
            <a:off x="28833" y="1500388"/>
            <a:ext cx="9573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Методисты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C0B8A13-804B-0405-8254-748D0F92F31F}"/>
              </a:ext>
            </a:extLst>
          </p:cNvPr>
          <p:cNvSpPr txBox="1"/>
          <p:nvPr/>
        </p:nvSpPr>
        <p:spPr>
          <a:xfrm>
            <a:off x="9318" y="3134111"/>
            <a:ext cx="983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с педагогами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684C35E-148F-2D2B-9F90-664CF5F91544}"/>
              </a:ext>
            </a:extLst>
          </p:cNvPr>
          <p:cNvSpPr txBox="1"/>
          <p:nvPr/>
        </p:nvSpPr>
        <p:spPr>
          <a:xfrm>
            <a:off x="-32644" y="4455228"/>
            <a:ext cx="10762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</a:t>
            </a:r>
          </a:p>
          <a:p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Заместителями директоров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37"/>
          <p:cNvSpPr/>
          <p:nvPr/>
        </p:nvSpPr>
        <p:spPr>
          <a:xfrm>
            <a:off x="-13185" y="0"/>
            <a:ext cx="9144000" cy="5486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spc="-45" dirty="0" smtClean="0">
                <a:solidFill>
                  <a:schemeClr val="bg1"/>
                </a:solidFill>
                <a:latin typeface="Montserrat" panose="00000500000000000000" pitchFamily="2" charset="-52"/>
                <a:cs typeface="Arial" panose="020B0604020202020204" pitchFamily="34" charset="0"/>
                <a:sym typeface="Arial"/>
              </a:rPr>
              <a:t>Алгоритм работы </a:t>
            </a:r>
            <a:r>
              <a:rPr lang="ru-RU" b="1" spc="-45" dirty="0">
                <a:solidFill>
                  <a:schemeClr val="bg1"/>
                </a:solidFill>
                <a:latin typeface="Montserrat" panose="00000500000000000000" pitchFamily="2" charset="-52"/>
                <a:cs typeface="Arial" panose="020B0604020202020204" pitchFamily="34" charset="0"/>
                <a:sym typeface="Arial"/>
              </a:rPr>
              <a:t>с </a:t>
            </a:r>
            <a:r>
              <a:rPr lang="ru-RU" b="1" spc="-45" dirty="0" smtClean="0">
                <a:solidFill>
                  <a:schemeClr val="bg1"/>
                </a:solidFill>
                <a:latin typeface="Montserrat" panose="00000500000000000000" pitchFamily="2" charset="-52"/>
                <a:cs typeface="Arial" panose="020B0604020202020204" pitchFamily="34" charset="0"/>
                <a:sym typeface="Arial"/>
              </a:rPr>
              <a:t>целевыми школами</a:t>
            </a:r>
            <a:endParaRPr lang="x-none" b="1" spc="-45" dirty="0">
              <a:solidFill>
                <a:schemeClr val="bg1"/>
              </a:solidFill>
              <a:latin typeface="Montserrat" panose="00000500000000000000" pitchFamily="2" charset="-52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4141"/>
              </p:ext>
            </p:extLst>
          </p:nvPr>
        </p:nvGraphicFramePr>
        <p:xfrm>
          <a:off x="1030373" y="909578"/>
          <a:ext cx="7934116" cy="1882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0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25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02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02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735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943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675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6931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0220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0220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920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Август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Сентябрь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Октябрь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Ноябрь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Декабрь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Январь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Февраль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Март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Апрель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Май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Июнь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Проектного офиса МЦ для целевых школ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ознакомление с планом работы Проектного офиса МЦ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качества </a:t>
                      </a:r>
                      <a:b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четверти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ВШК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качества </a:t>
                      </a:r>
                      <a:b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четверти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Анализ ВШК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качества </a:t>
                      </a:r>
                      <a:b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четверти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Анализ ВШК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качества </a:t>
                      </a:r>
                      <a:b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четверти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качества </a:t>
                      </a:r>
                      <a:b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520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Разработка инструментов</a:t>
                      </a:r>
                      <a:r>
                        <a:rPr lang="ru-RU" sz="8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мониторинга </a:t>
                      </a:r>
                      <a:r>
                        <a:rPr lang="en-US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целевых школ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Семинары, мастер-классы, конференции, круглые столы </a:t>
                      </a:r>
                      <a:r>
                        <a:rPr lang="ru-RU" sz="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педагогов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bg2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дни и десанты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4045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spc="-1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Портрет и работа с ЦШ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kk-KZ" sz="800" b="0" kern="1200" spc="-1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Наблюдение уроков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800" b="0" kern="1200" spc="-1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Анализ СОР / СОЧ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</a:t>
                      </a:r>
                      <a:r>
                        <a:rPr lang="en-US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</a:t>
                      </a:r>
                      <a:endParaRPr lang="ru-RU" sz="800" b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Метод. рекомендации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8" marR="5148" marT="514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11223"/>
              </p:ext>
            </p:extLst>
          </p:nvPr>
        </p:nvGraphicFramePr>
        <p:xfrm>
          <a:off x="1030375" y="2996952"/>
          <a:ext cx="7934112" cy="888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10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86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05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883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58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952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7266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78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089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5101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63582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798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b="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Взаимопосещение</a:t>
                      </a: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уроков</a:t>
                      </a:r>
                      <a:r>
                        <a:rPr lang="ru-RU" sz="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62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Семинары, мастер-классы, конференции, круглые столы для педагогов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62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дни и десанты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Өрлеу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Өрлеу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Өрлеу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k-KZ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Цифровой грамотности от МЦ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Уроки от лучших педагогов ведущих школ города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451699"/>
              </p:ext>
            </p:extLst>
          </p:nvPr>
        </p:nvGraphicFramePr>
        <p:xfrm>
          <a:off x="1040544" y="4149080"/>
          <a:ext cx="7923943" cy="1227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3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16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49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49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49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749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1215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2703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9308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2338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9388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93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ознакомление с планом работы Проектного офиса МЦ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07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</a:t>
                      </a:r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7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7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зам. </a:t>
                      </a:r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директоров по УР, НМР, ВР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 </a:t>
                      </a:r>
                      <a:endParaRPr lang="ru-RU" sz="7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7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зам. </a:t>
                      </a:r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директоров по УР, НМР, ВР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 для </a:t>
                      </a:r>
                      <a:r>
                        <a:rPr lang="ru-RU" sz="7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зам. </a:t>
                      </a:r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директоров по УР, НМР, ВР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 </a:t>
                      </a:r>
                      <a:endParaRPr lang="ru-RU" sz="7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7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зам. </a:t>
                      </a:r>
                      <a:r>
                        <a:rPr lang="ru-RU" sz="7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директоров по УР, НМР, ВР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дни и десанты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Конференции и круглые столы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Прямоугольник: скругленные углы 6">
            <a:extLst>
              <a:ext uri="{FF2B5EF4-FFF2-40B4-BE49-F238E27FC236}">
                <a16:creationId xmlns="" xmlns:a16="http://schemas.microsoft.com/office/drawing/2014/main" id="{89498A51-E0B8-BF9C-6A1C-600B0143F8B3}"/>
              </a:ext>
            </a:extLst>
          </p:cNvPr>
          <p:cNvSpPr/>
          <p:nvPr/>
        </p:nvSpPr>
        <p:spPr>
          <a:xfrm>
            <a:off x="76076" y="5790982"/>
            <a:ext cx="883168" cy="625530"/>
          </a:xfrm>
          <a:prstGeom prst="roundRect">
            <a:avLst>
              <a:gd name="adj" fmla="val 753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C0B8A13-804B-0405-8254-748D0F92F31F}"/>
              </a:ext>
            </a:extLst>
          </p:cNvPr>
          <p:cNvSpPr txBox="1"/>
          <p:nvPr/>
        </p:nvSpPr>
        <p:spPr>
          <a:xfrm>
            <a:off x="41459" y="5919081"/>
            <a:ext cx="971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kk-K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с</a:t>
            </a:r>
          </a:p>
          <a:p>
            <a:r>
              <a:rPr lang="kk-K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Директорами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653262"/>
              </p:ext>
            </p:extLst>
          </p:nvPr>
        </p:nvGraphicFramePr>
        <p:xfrm>
          <a:off x="1061655" y="5661248"/>
          <a:ext cx="7902831" cy="787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7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04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063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22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20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3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ознакомление с планом работы Проектного офиса МЦ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дни и десанты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Конференции и круглые столы</a:t>
                      </a:r>
                    </a:p>
                  </a:txBody>
                  <a:tcPr marL="5763" marR="5763" marT="576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5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651</Words>
  <Application>Microsoft Office PowerPoint</Application>
  <PresentationFormat>Экран (4:3)</PresentationFormat>
  <Paragraphs>193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baitasov.centr@gmail.com</cp:lastModifiedBy>
  <cp:revision>261</cp:revision>
  <cp:lastPrinted>2024-07-11T06:08:11Z</cp:lastPrinted>
  <dcterms:created xsi:type="dcterms:W3CDTF">2024-07-09T04:20:57Z</dcterms:created>
  <dcterms:modified xsi:type="dcterms:W3CDTF">2024-08-14T19:35:26Z</dcterms:modified>
</cp:coreProperties>
</file>