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74" r:id="rId2"/>
  </p:sldMasterIdLst>
  <p:notesMasterIdLst>
    <p:notesMasterId r:id="rId9"/>
  </p:notesMasterIdLst>
  <p:sldIdLst>
    <p:sldId id="256" r:id="rId3"/>
    <p:sldId id="301" r:id="rId4"/>
    <p:sldId id="328" r:id="rId5"/>
    <p:sldId id="329" r:id="rId6"/>
    <p:sldId id="334" r:id="rId7"/>
    <p:sldId id="335"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Prata" panose="020B0604020202020204" charset="-52"/>
      <p:regular r:id="rId14"/>
    </p:embeddedFont>
    <p:embeddedFont>
      <p:font typeface="Inter ExtraBold" panose="020B0604020202020204" charset="0"/>
      <p:bold r:id="rId15"/>
    </p:embeddedFont>
    <p:embeddedFont>
      <p:font typeface="Inter" panose="020B0604020202020204" charset="0"/>
      <p:regular r:id="rId16"/>
      <p:bold r:id="rId17"/>
    </p:embeddedFont>
    <p:embeddedFont>
      <p:font typeface="Inter Medium"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5"/>
    <p:restoredTop sz="89057" autoAdjust="0"/>
  </p:normalViewPr>
  <p:slideViewPr>
    <p:cSldViewPr snapToGrid="0">
      <p:cViewPr>
        <p:scale>
          <a:sx n="46" d="100"/>
          <a:sy n="46" d="100"/>
        </p:scale>
        <p:origin x="-2034"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6485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9df44f603_0_0:notes"/>
          <p:cNvSpPr txBox="1">
            <a:spLocks noGrp="1"/>
          </p:cNvSpPr>
          <p:nvPr>
            <p:ph type="body" idx="1"/>
          </p:nvPr>
        </p:nvSpPr>
        <p:spPr>
          <a:xfrm>
            <a:off x="690595" y="3994562"/>
            <a:ext cx="5524800" cy="3784500"/>
          </a:xfrm>
          <a:prstGeom prst="rect">
            <a:avLst/>
          </a:prstGeom>
          <a:noFill/>
          <a:ln>
            <a:noFill/>
          </a:ln>
        </p:spPr>
        <p:txBody>
          <a:bodyPr spcFirstLastPara="1" wrap="square" lIns="45475" tIns="45475" rIns="45475" bIns="45475" anchor="t" anchorCtr="0">
            <a:noAutofit/>
          </a:bodyPr>
          <a:lstStyle/>
          <a:p>
            <a:pPr marL="0" lvl="0" indent="0" algn="l" rtl="0">
              <a:lnSpc>
                <a:spcPct val="100000"/>
              </a:lnSpc>
              <a:spcBef>
                <a:spcPts val="0"/>
              </a:spcBef>
              <a:spcAft>
                <a:spcPts val="0"/>
              </a:spcAft>
              <a:buSzPts val="1100"/>
              <a:buNone/>
            </a:pPr>
            <a:endParaRPr/>
          </a:p>
        </p:txBody>
      </p:sp>
      <p:sp>
        <p:nvSpPr>
          <p:cNvPr id="96" name="Google Shape;96;g2e9df44f603_0_0:notes"/>
          <p:cNvSpPr>
            <a:spLocks noGrp="1" noRot="1" noChangeAspect="1"/>
          </p:cNvSpPr>
          <p:nvPr>
            <p:ph type="sldImg" idx="2"/>
          </p:nvPr>
        </p:nvSpPr>
        <p:spPr>
          <a:xfrm>
            <a:off x="649288" y="630238"/>
            <a:ext cx="5607050" cy="3154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938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685797" y="4343387"/>
            <a:ext cx="5486398" cy="4114794"/>
          </a:xfrm>
          <a:prstGeom prst="rect">
            <a:avLst/>
          </a:prstGeom>
          <a:noFill/>
          <a:ln>
            <a:noFill/>
          </a:ln>
        </p:spPr>
        <p:txBody>
          <a:bodyPr spcFirstLastPara="1" wrap="square" lIns="45425" tIns="45425" rIns="45425" bIns="45425" anchor="t" anchorCtr="0">
            <a:noAutofit/>
          </a:bodyPr>
          <a:lstStyle/>
          <a:p>
            <a:pPr marL="0" lvl="0" indent="0" algn="l" rtl="0">
              <a:lnSpc>
                <a:spcPct val="100000"/>
              </a:lnSpc>
              <a:spcBef>
                <a:spcPts val="0"/>
              </a:spcBef>
              <a:spcAft>
                <a:spcPts val="0"/>
              </a:spcAft>
              <a:buSzPts val="1100"/>
              <a:buNone/>
            </a:pPr>
            <a:endParaRPr dirty="0"/>
          </a:p>
        </p:txBody>
      </p:sp>
      <p:sp>
        <p:nvSpPr>
          <p:cNvPr id="325" name="Google Shape;3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174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9df44f603_0_0:notes"/>
          <p:cNvSpPr txBox="1">
            <a:spLocks noGrp="1"/>
          </p:cNvSpPr>
          <p:nvPr>
            <p:ph type="body" idx="1"/>
          </p:nvPr>
        </p:nvSpPr>
        <p:spPr>
          <a:xfrm>
            <a:off x="690595" y="3994562"/>
            <a:ext cx="5524800" cy="3784500"/>
          </a:xfrm>
          <a:prstGeom prst="rect">
            <a:avLst/>
          </a:prstGeom>
          <a:noFill/>
          <a:ln>
            <a:noFill/>
          </a:ln>
        </p:spPr>
        <p:txBody>
          <a:bodyPr spcFirstLastPara="1" wrap="square" lIns="45475" tIns="45475" rIns="45475" bIns="45475" anchor="t" anchorCtr="0">
            <a:noAutofit/>
          </a:bodyPr>
          <a:lstStyle/>
          <a:p>
            <a:pPr marL="0" lvl="0" indent="0" algn="l" rtl="0">
              <a:lnSpc>
                <a:spcPct val="100000"/>
              </a:lnSpc>
              <a:spcBef>
                <a:spcPts val="0"/>
              </a:spcBef>
              <a:spcAft>
                <a:spcPts val="0"/>
              </a:spcAft>
              <a:buSzPts val="1100"/>
              <a:buNone/>
            </a:pPr>
            <a:endParaRPr/>
          </a:p>
        </p:txBody>
      </p:sp>
      <p:sp>
        <p:nvSpPr>
          <p:cNvPr id="96" name="Google Shape;96;g2e9df44f603_0_0:notes"/>
          <p:cNvSpPr>
            <a:spLocks noGrp="1" noRot="1" noChangeAspect="1"/>
          </p:cNvSpPr>
          <p:nvPr>
            <p:ph type="sldImg" idx="2"/>
          </p:nvPr>
        </p:nvSpPr>
        <p:spPr>
          <a:xfrm>
            <a:off x="649288" y="630238"/>
            <a:ext cx="5607050" cy="3154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692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9df44f603_0_0:notes"/>
          <p:cNvSpPr txBox="1">
            <a:spLocks noGrp="1"/>
          </p:cNvSpPr>
          <p:nvPr>
            <p:ph type="body" idx="1"/>
          </p:nvPr>
        </p:nvSpPr>
        <p:spPr>
          <a:xfrm>
            <a:off x="690595" y="3994562"/>
            <a:ext cx="5524800" cy="3784500"/>
          </a:xfrm>
          <a:prstGeom prst="rect">
            <a:avLst/>
          </a:prstGeom>
          <a:noFill/>
          <a:ln>
            <a:noFill/>
          </a:ln>
        </p:spPr>
        <p:txBody>
          <a:bodyPr spcFirstLastPara="1" wrap="square" lIns="45475" tIns="45475" rIns="45475" bIns="45475" anchor="t" anchorCtr="0">
            <a:noAutofit/>
          </a:bodyPr>
          <a:lstStyle/>
          <a:p>
            <a:pPr marL="0" lvl="0" indent="0" algn="l" rtl="0">
              <a:lnSpc>
                <a:spcPct val="100000"/>
              </a:lnSpc>
              <a:spcBef>
                <a:spcPts val="0"/>
              </a:spcBef>
              <a:spcAft>
                <a:spcPts val="0"/>
              </a:spcAft>
              <a:buSzPts val="1100"/>
              <a:buNone/>
            </a:pPr>
            <a:endParaRPr/>
          </a:p>
        </p:txBody>
      </p:sp>
      <p:sp>
        <p:nvSpPr>
          <p:cNvPr id="96" name="Google Shape;96;g2e9df44f603_0_0:notes"/>
          <p:cNvSpPr>
            <a:spLocks noGrp="1" noRot="1" noChangeAspect="1"/>
          </p:cNvSpPr>
          <p:nvPr>
            <p:ph type="sldImg" idx="2"/>
          </p:nvPr>
        </p:nvSpPr>
        <p:spPr>
          <a:xfrm>
            <a:off x="649288" y="630238"/>
            <a:ext cx="5607050" cy="3154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532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9df44f603_0_0:notes"/>
          <p:cNvSpPr txBox="1">
            <a:spLocks noGrp="1"/>
          </p:cNvSpPr>
          <p:nvPr>
            <p:ph type="body" idx="1"/>
          </p:nvPr>
        </p:nvSpPr>
        <p:spPr>
          <a:xfrm>
            <a:off x="690595" y="3994562"/>
            <a:ext cx="5524800" cy="3784500"/>
          </a:xfrm>
          <a:prstGeom prst="rect">
            <a:avLst/>
          </a:prstGeom>
          <a:noFill/>
          <a:ln>
            <a:noFill/>
          </a:ln>
        </p:spPr>
        <p:txBody>
          <a:bodyPr spcFirstLastPara="1" wrap="square" lIns="45475" tIns="45475" rIns="45475" bIns="45475" anchor="t" anchorCtr="0">
            <a:noAutofit/>
          </a:bodyPr>
          <a:lstStyle/>
          <a:p>
            <a:pPr marL="228600" lvl="0" indent="-228600" algn="l" rtl="0">
              <a:lnSpc>
                <a:spcPct val="100000"/>
              </a:lnSpc>
              <a:spcBef>
                <a:spcPts val="0"/>
              </a:spcBef>
              <a:spcAft>
                <a:spcPts val="0"/>
              </a:spcAft>
              <a:buSzPts val="1100"/>
              <a:buAutoNum type="arabicPeriod"/>
            </a:pPr>
            <a:r>
              <a:rPr lang="en-US" b="1" dirty="0"/>
              <a:t>Improved public communication: </a:t>
            </a:r>
            <a:r>
              <a:rPr lang="en-US" dirty="0"/>
              <a:t>The MODO exam is applying for international accreditation. The involved institution, TALDAU, is working through this process. But public communication is an issue. I have heard stories of parents thinking that if their children do poorly in the MODO exams, the state will take them away. Improved public communication about the nature and purpose of the exams is essential (websites not sufficient). The purpose of the exams is to ensure student learning and to identify examples of best practice in schools. It is also essential that comparisons between schools be made on an </a:t>
            </a:r>
            <a:r>
              <a:rPr lang="en-US" b="1" u="sng" dirty="0"/>
              <a:t>apples vs apples </a:t>
            </a:r>
            <a:r>
              <a:rPr lang="en-US" dirty="0"/>
              <a:t>basis. It is no point comparing the performance of schools in low SES areas with those in high SES areas.</a:t>
            </a:r>
          </a:p>
          <a:p>
            <a:pPr marL="228600" lvl="0" indent="-228600" algn="l" rtl="0">
              <a:lnSpc>
                <a:spcPct val="100000"/>
              </a:lnSpc>
              <a:spcBef>
                <a:spcPts val="0"/>
              </a:spcBef>
              <a:spcAft>
                <a:spcPts val="0"/>
              </a:spcAft>
              <a:buSzPts val="1100"/>
              <a:buAutoNum type="arabicPeriod"/>
            </a:pPr>
            <a:r>
              <a:rPr lang="en-US" dirty="0"/>
              <a:t>Harsh punishments for test and item exposure; locked down 2-3 week-long test development to create exams. Ensure alignment between curricula topics content of assessment.</a:t>
            </a:r>
          </a:p>
          <a:p>
            <a:pPr marL="228600" lvl="0" indent="-228600" algn="l" rtl="0">
              <a:lnSpc>
                <a:spcPct val="100000"/>
              </a:lnSpc>
              <a:spcBef>
                <a:spcPts val="0"/>
              </a:spcBef>
              <a:spcAft>
                <a:spcPts val="0"/>
              </a:spcAft>
              <a:buSzPts val="1100"/>
              <a:buAutoNum type="arabicPeriod"/>
            </a:pPr>
            <a:r>
              <a:rPr lang="en-US" dirty="0"/>
              <a:t>Harsh punishment for such infractions; currently use of “face ID system” and video recording of students entering exam is best practice.</a:t>
            </a:r>
          </a:p>
          <a:p>
            <a:pPr marL="228600" lvl="0" indent="-228600" algn="l" rtl="0">
              <a:lnSpc>
                <a:spcPct val="100000"/>
              </a:lnSpc>
              <a:spcBef>
                <a:spcPts val="0"/>
              </a:spcBef>
              <a:spcAft>
                <a:spcPts val="0"/>
              </a:spcAft>
              <a:buSzPts val="1100"/>
              <a:buAutoNum type="arabicPeriod"/>
            </a:pPr>
            <a:r>
              <a:rPr lang="en-US" dirty="0"/>
              <a:t>Jan 2024, 160 students caught using phones and cheat sheets. This needs to be punished.</a:t>
            </a:r>
          </a:p>
          <a:p>
            <a:pPr marL="228600" lvl="0" indent="-228600" algn="l" rtl="0">
              <a:lnSpc>
                <a:spcPct val="100000"/>
              </a:lnSpc>
              <a:spcBef>
                <a:spcPts val="0"/>
              </a:spcBef>
              <a:spcAft>
                <a:spcPts val="0"/>
              </a:spcAft>
              <a:buSzPts val="1100"/>
              <a:buAutoNum type="arabicPeriod"/>
            </a:pPr>
            <a:r>
              <a:rPr lang="en-US" b="1" dirty="0"/>
              <a:t>Trust in quality of exam results</a:t>
            </a:r>
            <a:r>
              <a:rPr lang="en-US" dirty="0"/>
              <a:t>: When the data is corrupted, the test developers cannot ensure the quality of items; Examiners are no longer Muscovite colonizers—they are predominantly Kazakhstani.</a:t>
            </a:r>
          </a:p>
          <a:p>
            <a:pPr marL="228600" lvl="0" indent="-228600" algn="l" rtl="0">
              <a:lnSpc>
                <a:spcPct val="100000"/>
              </a:lnSpc>
              <a:spcBef>
                <a:spcPts val="0"/>
              </a:spcBef>
              <a:spcAft>
                <a:spcPts val="0"/>
              </a:spcAft>
              <a:buSzPts val="1100"/>
              <a:buAutoNum type="arabicPeriod"/>
            </a:pPr>
            <a:r>
              <a:rPr lang="en-US" dirty="0"/>
              <a:t>Government improving administration of variants (variants need to include common link items); creating a school SES ranking based on proportion of single-parent households; children in large families: this will ensure fair comparison of school results. Teachers and students need personalized feedback!</a:t>
            </a:r>
          </a:p>
        </p:txBody>
      </p:sp>
      <p:sp>
        <p:nvSpPr>
          <p:cNvPr id="96" name="Google Shape;96;g2e9df44f603_0_0:notes"/>
          <p:cNvSpPr>
            <a:spLocks noGrp="1" noRot="1" noChangeAspect="1"/>
          </p:cNvSpPr>
          <p:nvPr>
            <p:ph type="sldImg" idx="2"/>
          </p:nvPr>
        </p:nvSpPr>
        <p:spPr>
          <a:xfrm>
            <a:off x="649288" y="630238"/>
            <a:ext cx="5607050" cy="3154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569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9df44f603_0_0:notes"/>
          <p:cNvSpPr txBox="1">
            <a:spLocks noGrp="1"/>
          </p:cNvSpPr>
          <p:nvPr>
            <p:ph type="body" idx="1"/>
          </p:nvPr>
        </p:nvSpPr>
        <p:spPr>
          <a:xfrm>
            <a:off x="690595" y="3994562"/>
            <a:ext cx="5524800" cy="3784500"/>
          </a:xfrm>
          <a:prstGeom prst="rect">
            <a:avLst/>
          </a:prstGeom>
          <a:noFill/>
          <a:ln>
            <a:noFill/>
          </a:ln>
        </p:spPr>
        <p:txBody>
          <a:bodyPr spcFirstLastPara="1" wrap="square" lIns="45475" tIns="45475" rIns="45475" bIns="45475" anchor="t" anchorCtr="0">
            <a:noAutofit/>
          </a:bodyPr>
          <a:lstStyle/>
          <a:p>
            <a:pPr marL="0" lvl="0" indent="0" algn="l" rtl="0">
              <a:lnSpc>
                <a:spcPct val="100000"/>
              </a:lnSpc>
              <a:spcBef>
                <a:spcPts val="0"/>
              </a:spcBef>
              <a:spcAft>
                <a:spcPts val="0"/>
              </a:spcAft>
              <a:buSzPts val="1100"/>
              <a:buNone/>
            </a:pPr>
            <a:endParaRPr/>
          </a:p>
        </p:txBody>
      </p:sp>
      <p:sp>
        <p:nvSpPr>
          <p:cNvPr id="96" name="Google Shape;96;g2e9df44f603_0_0:notes"/>
          <p:cNvSpPr>
            <a:spLocks noGrp="1" noRot="1" noChangeAspect="1"/>
          </p:cNvSpPr>
          <p:nvPr>
            <p:ph type="sldImg" idx="2"/>
          </p:nvPr>
        </p:nvSpPr>
        <p:spPr>
          <a:xfrm>
            <a:off x="649288" y="630238"/>
            <a:ext cx="5607050" cy="3154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453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p:cSld name="OBJECT_1">
    <p:spTree>
      <p:nvGrpSpPr>
        <p:cNvPr id="1" name="Shape 15"/>
        <p:cNvGrpSpPr/>
        <p:nvPr/>
      </p:nvGrpSpPr>
      <p:grpSpPr>
        <a:xfrm>
          <a:off x="0" y="0"/>
          <a:ext cx="0" cy="0"/>
          <a:chOff x="0" y="0"/>
          <a:chExt cx="0" cy="0"/>
        </a:xfrm>
      </p:grpSpPr>
      <p:sp>
        <p:nvSpPr>
          <p:cNvPr id="16" name="Google Shape;16;p2"/>
          <p:cNvSpPr txBox="1">
            <a:spLocks noGrp="1"/>
          </p:cNvSpPr>
          <p:nvPr>
            <p:ph type="ftr" idx="11"/>
          </p:nvPr>
        </p:nvSpPr>
        <p:spPr>
          <a:xfrm>
            <a:off x="16669932" y="9262271"/>
            <a:ext cx="10920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200"/>
              <a:buNone/>
              <a:defRPr sz="1800" b="0" i="0">
                <a:solidFill>
                  <a:schemeClr val="lt1"/>
                </a:solidFill>
                <a:latin typeface="Inter Medium"/>
                <a:ea typeface="Inter Medium"/>
                <a:cs typeface="Inter Medium"/>
                <a:sym typeface="Inter Medium"/>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7" name="Google Shape;17;p2"/>
          <p:cNvSpPr txBox="1">
            <a:spLocks noGrp="1"/>
          </p:cNvSpPr>
          <p:nvPr>
            <p:ph type="dt" idx="10"/>
          </p:nvPr>
        </p:nvSpPr>
        <p:spPr>
          <a:xfrm>
            <a:off x="914400" y="9566911"/>
            <a:ext cx="4206000" cy="18466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200"/>
              <a:buNone/>
              <a:defRPr>
                <a:solidFill>
                  <a:srgbClr val="888888"/>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 name="Google Shape;18;p2"/>
          <p:cNvSpPr txBox="1">
            <a:spLocks noGrp="1"/>
          </p:cNvSpPr>
          <p:nvPr>
            <p:ph type="sldNum" idx="12"/>
          </p:nvPr>
        </p:nvSpPr>
        <p:spPr>
          <a:xfrm>
            <a:off x="13167363" y="9566910"/>
            <a:ext cx="4206000" cy="246221"/>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1844603" y="1292067"/>
            <a:ext cx="14598794" cy="8309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5400" b="0" i="0">
                <a:solidFill>
                  <a:schemeClr val="lt1"/>
                </a:solidFill>
                <a:latin typeface="Prata"/>
                <a:ea typeface="Prata"/>
                <a:cs typeface="Prata"/>
                <a:sym typeface="Prata"/>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51" name="Google Shape;51;p18"/>
          <p:cNvSpPr txBox="1">
            <a:spLocks noGrp="1"/>
          </p:cNvSpPr>
          <p:nvPr>
            <p:ph type="body" idx="1"/>
          </p:nvPr>
        </p:nvSpPr>
        <p:spPr>
          <a:xfrm>
            <a:off x="914400" y="2366010"/>
            <a:ext cx="16459200" cy="123111"/>
          </a:xfrm>
          <a:prstGeom prst="rect">
            <a:avLst/>
          </a:prstGeom>
          <a:noFill/>
          <a:ln>
            <a:noFill/>
          </a:ln>
        </p:spPr>
        <p:txBody>
          <a:bodyPr spcFirstLastPara="1" wrap="square" lIns="0" tIns="0" rIns="0" bIns="0" anchor="t" anchorCtr="0">
            <a:spAutoFit/>
          </a:bodyPr>
          <a:lstStyle>
            <a:lvl1pPr marL="914400" lvl="0" indent="-457200" algn="l">
              <a:lnSpc>
                <a:spcPct val="100000"/>
              </a:lnSpc>
              <a:spcBef>
                <a:spcPts val="0"/>
              </a:spcBef>
              <a:spcAft>
                <a:spcPts val="0"/>
              </a:spcAft>
              <a:buSzPts val="600"/>
              <a:buNone/>
              <a:defRPr/>
            </a:lvl1pPr>
            <a:lvl2pPr marL="1828800" lvl="1" indent="-457200" algn="l">
              <a:lnSpc>
                <a:spcPct val="100000"/>
              </a:lnSpc>
              <a:spcBef>
                <a:spcPts val="0"/>
              </a:spcBef>
              <a:spcAft>
                <a:spcPts val="0"/>
              </a:spcAft>
              <a:buSzPts val="600"/>
              <a:buNone/>
              <a:defRPr/>
            </a:lvl2pPr>
            <a:lvl3pPr marL="2743200" lvl="2" indent="-457200" algn="l">
              <a:lnSpc>
                <a:spcPct val="100000"/>
              </a:lnSpc>
              <a:spcBef>
                <a:spcPts val="0"/>
              </a:spcBef>
              <a:spcAft>
                <a:spcPts val="0"/>
              </a:spcAft>
              <a:buSzPts val="600"/>
              <a:buNone/>
              <a:defRPr/>
            </a:lvl3pPr>
            <a:lvl4pPr marL="3657600" lvl="3" indent="-457200" algn="l">
              <a:lnSpc>
                <a:spcPct val="100000"/>
              </a:lnSpc>
              <a:spcBef>
                <a:spcPts val="0"/>
              </a:spcBef>
              <a:spcAft>
                <a:spcPts val="0"/>
              </a:spcAft>
              <a:buSzPts val="600"/>
              <a:buNone/>
              <a:defRPr/>
            </a:lvl4pPr>
            <a:lvl5pPr marL="4572000" lvl="4" indent="-457200" algn="l">
              <a:lnSpc>
                <a:spcPct val="100000"/>
              </a:lnSpc>
              <a:spcBef>
                <a:spcPts val="0"/>
              </a:spcBef>
              <a:spcAft>
                <a:spcPts val="0"/>
              </a:spcAft>
              <a:buSzPts val="600"/>
              <a:buNone/>
              <a:defRPr/>
            </a:lvl5pPr>
            <a:lvl6pPr marL="5486400" lvl="5" indent="-457200" algn="l">
              <a:lnSpc>
                <a:spcPct val="100000"/>
              </a:lnSpc>
              <a:spcBef>
                <a:spcPts val="0"/>
              </a:spcBef>
              <a:spcAft>
                <a:spcPts val="0"/>
              </a:spcAft>
              <a:buSzPts val="600"/>
              <a:buNone/>
              <a:defRPr/>
            </a:lvl6pPr>
            <a:lvl7pPr marL="6400800" lvl="6" indent="-457200" algn="l">
              <a:lnSpc>
                <a:spcPct val="100000"/>
              </a:lnSpc>
              <a:spcBef>
                <a:spcPts val="0"/>
              </a:spcBef>
              <a:spcAft>
                <a:spcPts val="0"/>
              </a:spcAft>
              <a:buSzPts val="600"/>
              <a:buNone/>
              <a:defRPr/>
            </a:lvl7pPr>
            <a:lvl8pPr marL="7315200" lvl="7" indent="-457200" algn="l">
              <a:lnSpc>
                <a:spcPct val="100000"/>
              </a:lnSpc>
              <a:spcBef>
                <a:spcPts val="0"/>
              </a:spcBef>
              <a:spcAft>
                <a:spcPts val="0"/>
              </a:spcAft>
              <a:buSzPts val="600"/>
              <a:buNone/>
              <a:defRPr/>
            </a:lvl8pPr>
            <a:lvl9pPr marL="8229600" lvl="8" indent="-457200" algn="l">
              <a:lnSpc>
                <a:spcPct val="100000"/>
              </a:lnSpc>
              <a:spcBef>
                <a:spcPts val="0"/>
              </a:spcBef>
              <a:spcAft>
                <a:spcPts val="0"/>
              </a:spcAft>
              <a:buSzPts val="600"/>
              <a:buNone/>
              <a:defRPr/>
            </a:lvl9pPr>
          </a:lstStyle>
          <a:p>
            <a:endParaRPr/>
          </a:p>
        </p:txBody>
      </p:sp>
      <p:sp>
        <p:nvSpPr>
          <p:cNvPr id="52" name="Google Shape;52;p18"/>
          <p:cNvSpPr txBox="1">
            <a:spLocks noGrp="1"/>
          </p:cNvSpPr>
          <p:nvPr>
            <p:ph type="ftr" idx="11"/>
          </p:nvPr>
        </p:nvSpPr>
        <p:spPr>
          <a:xfrm>
            <a:off x="6217920" y="9566911"/>
            <a:ext cx="5852160" cy="246221"/>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53" name="Google Shape;53;p18"/>
          <p:cNvSpPr txBox="1">
            <a:spLocks noGrp="1"/>
          </p:cNvSpPr>
          <p:nvPr>
            <p:ph type="dt" idx="10"/>
          </p:nvPr>
        </p:nvSpPr>
        <p:spPr>
          <a:xfrm>
            <a:off x="914400" y="9566911"/>
            <a:ext cx="4206240" cy="2462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54" name="Google Shape;54;p18"/>
          <p:cNvSpPr txBox="1">
            <a:spLocks noGrp="1"/>
          </p:cNvSpPr>
          <p:nvPr>
            <p:ph type="sldNum" idx="12"/>
          </p:nvPr>
        </p:nvSpPr>
        <p:spPr>
          <a:xfrm>
            <a:off x="13167362" y="9566911"/>
            <a:ext cx="4206240" cy="246221"/>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50763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23"/>
          <p:cNvSpPr txBox="1">
            <a:spLocks noGrp="1"/>
          </p:cNvSpPr>
          <p:nvPr>
            <p:ph type="ctrTitle"/>
          </p:nvPr>
        </p:nvSpPr>
        <p:spPr>
          <a:xfrm>
            <a:off x="1371601" y="3188971"/>
            <a:ext cx="15544802" cy="4154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57" name="Google Shape;57;p23"/>
          <p:cNvSpPr txBox="1">
            <a:spLocks noGrp="1"/>
          </p:cNvSpPr>
          <p:nvPr>
            <p:ph type="subTitle" idx="1"/>
          </p:nvPr>
        </p:nvSpPr>
        <p:spPr>
          <a:xfrm>
            <a:off x="2743200" y="5760721"/>
            <a:ext cx="12801600" cy="12311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58" name="Google Shape;58;p23"/>
          <p:cNvSpPr txBox="1">
            <a:spLocks noGrp="1"/>
          </p:cNvSpPr>
          <p:nvPr>
            <p:ph type="ftr" idx="11"/>
          </p:nvPr>
        </p:nvSpPr>
        <p:spPr>
          <a:xfrm>
            <a:off x="6217920" y="9566911"/>
            <a:ext cx="5852160" cy="246221"/>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59" name="Google Shape;59;p23"/>
          <p:cNvSpPr txBox="1">
            <a:spLocks noGrp="1"/>
          </p:cNvSpPr>
          <p:nvPr>
            <p:ph type="dt" idx="10"/>
          </p:nvPr>
        </p:nvSpPr>
        <p:spPr>
          <a:xfrm>
            <a:off x="914400" y="9566911"/>
            <a:ext cx="4206240" cy="2462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60" name="Google Shape;60;p23"/>
          <p:cNvSpPr txBox="1">
            <a:spLocks noGrp="1"/>
          </p:cNvSpPr>
          <p:nvPr>
            <p:ph type="sldNum" idx="12"/>
          </p:nvPr>
        </p:nvSpPr>
        <p:spPr>
          <a:xfrm>
            <a:off x="13167362" y="9566911"/>
            <a:ext cx="4206240" cy="246221"/>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205221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844603" y="1292067"/>
            <a:ext cx="14598794" cy="8309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5400" b="0" i="0">
                <a:solidFill>
                  <a:schemeClr val="lt1"/>
                </a:solidFill>
                <a:latin typeface="Prata"/>
                <a:ea typeface="Prata"/>
                <a:cs typeface="Prata"/>
                <a:sym typeface="Prata"/>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63" name="Google Shape;63;p24"/>
          <p:cNvSpPr txBox="1">
            <a:spLocks noGrp="1"/>
          </p:cNvSpPr>
          <p:nvPr>
            <p:ph type="body" idx="1"/>
          </p:nvPr>
        </p:nvSpPr>
        <p:spPr>
          <a:xfrm>
            <a:off x="914400" y="2366010"/>
            <a:ext cx="7955280" cy="123111"/>
          </a:xfrm>
          <a:prstGeom prst="rect">
            <a:avLst/>
          </a:prstGeom>
          <a:noFill/>
          <a:ln>
            <a:noFill/>
          </a:ln>
        </p:spPr>
        <p:txBody>
          <a:bodyPr spcFirstLastPara="1" wrap="square" lIns="0" tIns="0" rIns="0" bIns="0" anchor="t" anchorCtr="0">
            <a:spAutoFit/>
          </a:bodyPr>
          <a:lstStyle>
            <a:lvl1pPr marL="914400" lvl="0" indent="-457200" algn="l">
              <a:lnSpc>
                <a:spcPct val="100000"/>
              </a:lnSpc>
              <a:spcBef>
                <a:spcPts val="0"/>
              </a:spcBef>
              <a:spcAft>
                <a:spcPts val="0"/>
              </a:spcAft>
              <a:buSzPts val="600"/>
              <a:buNone/>
              <a:defRPr/>
            </a:lvl1pPr>
            <a:lvl2pPr marL="1828800" lvl="1" indent="-457200" algn="l">
              <a:lnSpc>
                <a:spcPct val="100000"/>
              </a:lnSpc>
              <a:spcBef>
                <a:spcPts val="0"/>
              </a:spcBef>
              <a:spcAft>
                <a:spcPts val="0"/>
              </a:spcAft>
              <a:buSzPts val="600"/>
              <a:buNone/>
              <a:defRPr/>
            </a:lvl2pPr>
            <a:lvl3pPr marL="2743200" lvl="2" indent="-457200" algn="l">
              <a:lnSpc>
                <a:spcPct val="100000"/>
              </a:lnSpc>
              <a:spcBef>
                <a:spcPts val="0"/>
              </a:spcBef>
              <a:spcAft>
                <a:spcPts val="0"/>
              </a:spcAft>
              <a:buSzPts val="600"/>
              <a:buNone/>
              <a:defRPr/>
            </a:lvl3pPr>
            <a:lvl4pPr marL="3657600" lvl="3" indent="-457200" algn="l">
              <a:lnSpc>
                <a:spcPct val="100000"/>
              </a:lnSpc>
              <a:spcBef>
                <a:spcPts val="0"/>
              </a:spcBef>
              <a:spcAft>
                <a:spcPts val="0"/>
              </a:spcAft>
              <a:buSzPts val="600"/>
              <a:buNone/>
              <a:defRPr/>
            </a:lvl4pPr>
            <a:lvl5pPr marL="4572000" lvl="4" indent="-457200" algn="l">
              <a:lnSpc>
                <a:spcPct val="100000"/>
              </a:lnSpc>
              <a:spcBef>
                <a:spcPts val="0"/>
              </a:spcBef>
              <a:spcAft>
                <a:spcPts val="0"/>
              </a:spcAft>
              <a:buSzPts val="600"/>
              <a:buNone/>
              <a:defRPr/>
            </a:lvl5pPr>
            <a:lvl6pPr marL="5486400" lvl="5" indent="-457200" algn="l">
              <a:lnSpc>
                <a:spcPct val="100000"/>
              </a:lnSpc>
              <a:spcBef>
                <a:spcPts val="0"/>
              </a:spcBef>
              <a:spcAft>
                <a:spcPts val="0"/>
              </a:spcAft>
              <a:buSzPts val="600"/>
              <a:buNone/>
              <a:defRPr/>
            </a:lvl6pPr>
            <a:lvl7pPr marL="6400800" lvl="6" indent="-457200" algn="l">
              <a:lnSpc>
                <a:spcPct val="100000"/>
              </a:lnSpc>
              <a:spcBef>
                <a:spcPts val="0"/>
              </a:spcBef>
              <a:spcAft>
                <a:spcPts val="0"/>
              </a:spcAft>
              <a:buSzPts val="600"/>
              <a:buNone/>
              <a:defRPr/>
            </a:lvl7pPr>
            <a:lvl8pPr marL="7315200" lvl="7" indent="-457200" algn="l">
              <a:lnSpc>
                <a:spcPct val="100000"/>
              </a:lnSpc>
              <a:spcBef>
                <a:spcPts val="0"/>
              </a:spcBef>
              <a:spcAft>
                <a:spcPts val="0"/>
              </a:spcAft>
              <a:buSzPts val="600"/>
              <a:buNone/>
              <a:defRPr/>
            </a:lvl8pPr>
            <a:lvl9pPr marL="8229600" lvl="8" indent="-457200" algn="l">
              <a:lnSpc>
                <a:spcPct val="100000"/>
              </a:lnSpc>
              <a:spcBef>
                <a:spcPts val="0"/>
              </a:spcBef>
              <a:spcAft>
                <a:spcPts val="0"/>
              </a:spcAft>
              <a:buSzPts val="600"/>
              <a:buNone/>
              <a:defRPr/>
            </a:lvl9pPr>
          </a:lstStyle>
          <a:p>
            <a:endParaRPr/>
          </a:p>
        </p:txBody>
      </p:sp>
      <p:sp>
        <p:nvSpPr>
          <p:cNvPr id="64" name="Google Shape;64;p24"/>
          <p:cNvSpPr txBox="1">
            <a:spLocks noGrp="1"/>
          </p:cNvSpPr>
          <p:nvPr>
            <p:ph type="body" idx="2"/>
          </p:nvPr>
        </p:nvSpPr>
        <p:spPr>
          <a:xfrm>
            <a:off x="9418320" y="2366010"/>
            <a:ext cx="7955280" cy="123111"/>
          </a:xfrm>
          <a:prstGeom prst="rect">
            <a:avLst/>
          </a:prstGeom>
          <a:noFill/>
          <a:ln>
            <a:noFill/>
          </a:ln>
        </p:spPr>
        <p:txBody>
          <a:bodyPr spcFirstLastPara="1" wrap="square" lIns="0" tIns="0" rIns="0" bIns="0" anchor="t" anchorCtr="0">
            <a:spAutoFit/>
          </a:bodyPr>
          <a:lstStyle>
            <a:lvl1pPr marL="914400" lvl="0" indent="-457200" algn="l">
              <a:lnSpc>
                <a:spcPct val="100000"/>
              </a:lnSpc>
              <a:spcBef>
                <a:spcPts val="0"/>
              </a:spcBef>
              <a:spcAft>
                <a:spcPts val="0"/>
              </a:spcAft>
              <a:buSzPts val="600"/>
              <a:buNone/>
              <a:defRPr/>
            </a:lvl1pPr>
            <a:lvl2pPr marL="1828800" lvl="1" indent="-457200" algn="l">
              <a:lnSpc>
                <a:spcPct val="100000"/>
              </a:lnSpc>
              <a:spcBef>
                <a:spcPts val="0"/>
              </a:spcBef>
              <a:spcAft>
                <a:spcPts val="0"/>
              </a:spcAft>
              <a:buSzPts val="600"/>
              <a:buNone/>
              <a:defRPr/>
            </a:lvl2pPr>
            <a:lvl3pPr marL="2743200" lvl="2" indent="-457200" algn="l">
              <a:lnSpc>
                <a:spcPct val="100000"/>
              </a:lnSpc>
              <a:spcBef>
                <a:spcPts val="0"/>
              </a:spcBef>
              <a:spcAft>
                <a:spcPts val="0"/>
              </a:spcAft>
              <a:buSzPts val="600"/>
              <a:buNone/>
              <a:defRPr/>
            </a:lvl3pPr>
            <a:lvl4pPr marL="3657600" lvl="3" indent="-457200" algn="l">
              <a:lnSpc>
                <a:spcPct val="100000"/>
              </a:lnSpc>
              <a:spcBef>
                <a:spcPts val="0"/>
              </a:spcBef>
              <a:spcAft>
                <a:spcPts val="0"/>
              </a:spcAft>
              <a:buSzPts val="600"/>
              <a:buNone/>
              <a:defRPr/>
            </a:lvl4pPr>
            <a:lvl5pPr marL="4572000" lvl="4" indent="-457200" algn="l">
              <a:lnSpc>
                <a:spcPct val="100000"/>
              </a:lnSpc>
              <a:spcBef>
                <a:spcPts val="0"/>
              </a:spcBef>
              <a:spcAft>
                <a:spcPts val="0"/>
              </a:spcAft>
              <a:buSzPts val="600"/>
              <a:buNone/>
              <a:defRPr/>
            </a:lvl5pPr>
            <a:lvl6pPr marL="5486400" lvl="5" indent="-457200" algn="l">
              <a:lnSpc>
                <a:spcPct val="100000"/>
              </a:lnSpc>
              <a:spcBef>
                <a:spcPts val="0"/>
              </a:spcBef>
              <a:spcAft>
                <a:spcPts val="0"/>
              </a:spcAft>
              <a:buSzPts val="600"/>
              <a:buNone/>
              <a:defRPr/>
            </a:lvl6pPr>
            <a:lvl7pPr marL="6400800" lvl="6" indent="-457200" algn="l">
              <a:lnSpc>
                <a:spcPct val="100000"/>
              </a:lnSpc>
              <a:spcBef>
                <a:spcPts val="0"/>
              </a:spcBef>
              <a:spcAft>
                <a:spcPts val="0"/>
              </a:spcAft>
              <a:buSzPts val="600"/>
              <a:buNone/>
              <a:defRPr/>
            </a:lvl7pPr>
            <a:lvl8pPr marL="7315200" lvl="7" indent="-457200" algn="l">
              <a:lnSpc>
                <a:spcPct val="100000"/>
              </a:lnSpc>
              <a:spcBef>
                <a:spcPts val="0"/>
              </a:spcBef>
              <a:spcAft>
                <a:spcPts val="0"/>
              </a:spcAft>
              <a:buSzPts val="600"/>
              <a:buNone/>
              <a:defRPr/>
            </a:lvl8pPr>
            <a:lvl9pPr marL="8229600" lvl="8" indent="-457200" algn="l">
              <a:lnSpc>
                <a:spcPct val="100000"/>
              </a:lnSpc>
              <a:spcBef>
                <a:spcPts val="0"/>
              </a:spcBef>
              <a:spcAft>
                <a:spcPts val="0"/>
              </a:spcAft>
              <a:buSzPts val="600"/>
              <a:buNone/>
              <a:defRPr/>
            </a:lvl9pPr>
          </a:lstStyle>
          <a:p>
            <a:endParaRPr/>
          </a:p>
        </p:txBody>
      </p:sp>
      <p:sp>
        <p:nvSpPr>
          <p:cNvPr id="65" name="Google Shape;65;p24"/>
          <p:cNvSpPr txBox="1">
            <a:spLocks noGrp="1"/>
          </p:cNvSpPr>
          <p:nvPr>
            <p:ph type="ftr" idx="11"/>
          </p:nvPr>
        </p:nvSpPr>
        <p:spPr>
          <a:xfrm>
            <a:off x="6217920" y="9566911"/>
            <a:ext cx="5852160" cy="246221"/>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66" name="Google Shape;66;p24"/>
          <p:cNvSpPr txBox="1">
            <a:spLocks noGrp="1"/>
          </p:cNvSpPr>
          <p:nvPr>
            <p:ph type="dt" idx="10"/>
          </p:nvPr>
        </p:nvSpPr>
        <p:spPr>
          <a:xfrm>
            <a:off x="914400" y="9566911"/>
            <a:ext cx="4206240" cy="2462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67" name="Google Shape;67;p24"/>
          <p:cNvSpPr txBox="1">
            <a:spLocks noGrp="1"/>
          </p:cNvSpPr>
          <p:nvPr>
            <p:ph type="sldNum" idx="12"/>
          </p:nvPr>
        </p:nvSpPr>
        <p:spPr>
          <a:xfrm>
            <a:off x="13167362" y="9566911"/>
            <a:ext cx="4206240" cy="246221"/>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337908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1844603" y="1292067"/>
            <a:ext cx="14598794" cy="8309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5400" b="0" i="0">
                <a:solidFill>
                  <a:schemeClr val="lt1"/>
                </a:solidFill>
                <a:latin typeface="Prata"/>
                <a:ea typeface="Prata"/>
                <a:cs typeface="Prata"/>
                <a:sym typeface="Prata"/>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70" name="Google Shape;70;p25"/>
          <p:cNvSpPr txBox="1">
            <a:spLocks noGrp="1"/>
          </p:cNvSpPr>
          <p:nvPr>
            <p:ph type="ftr" idx="11"/>
          </p:nvPr>
        </p:nvSpPr>
        <p:spPr>
          <a:xfrm>
            <a:off x="6217920" y="9566911"/>
            <a:ext cx="5852160" cy="246221"/>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71" name="Google Shape;71;p25"/>
          <p:cNvSpPr txBox="1">
            <a:spLocks noGrp="1"/>
          </p:cNvSpPr>
          <p:nvPr>
            <p:ph type="dt" idx="10"/>
          </p:nvPr>
        </p:nvSpPr>
        <p:spPr>
          <a:xfrm>
            <a:off x="914400" y="9566911"/>
            <a:ext cx="4206240" cy="2462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72" name="Google Shape;72;p25"/>
          <p:cNvSpPr txBox="1">
            <a:spLocks noGrp="1"/>
          </p:cNvSpPr>
          <p:nvPr>
            <p:ph type="sldNum" idx="12"/>
          </p:nvPr>
        </p:nvSpPr>
        <p:spPr>
          <a:xfrm>
            <a:off x="13167362" y="9566911"/>
            <a:ext cx="4206240" cy="246221"/>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190237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2"/>
            <a:ext cx="5111751"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20"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9"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9"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1844603" y="1292067"/>
            <a:ext cx="14598794" cy="4154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600"/>
              <a:buFont typeface="Arial"/>
              <a:buNone/>
              <a:defRPr sz="2700" b="0" i="0" u="none" strike="noStrike" cap="none">
                <a:solidFill>
                  <a:schemeClr val="lt1"/>
                </a:solidFill>
                <a:latin typeface="Prata"/>
                <a:ea typeface="Prata"/>
                <a:cs typeface="Prata"/>
                <a:sym typeface="Prat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41" name="Google Shape;41;p16"/>
          <p:cNvSpPr txBox="1">
            <a:spLocks noGrp="1"/>
          </p:cNvSpPr>
          <p:nvPr>
            <p:ph type="body" idx="1"/>
          </p:nvPr>
        </p:nvSpPr>
        <p:spPr>
          <a:xfrm>
            <a:off x="914400" y="2366010"/>
            <a:ext cx="16459200" cy="123111"/>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9pPr>
          </a:lstStyle>
          <a:p>
            <a:endParaRPr/>
          </a:p>
        </p:txBody>
      </p:sp>
      <p:sp>
        <p:nvSpPr>
          <p:cNvPr id="42" name="Google Shape;42;p16"/>
          <p:cNvSpPr txBox="1">
            <a:spLocks noGrp="1"/>
          </p:cNvSpPr>
          <p:nvPr>
            <p:ph type="ftr" idx="11"/>
          </p:nvPr>
        </p:nvSpPr>
        <p:spPr>
          <a:xfrm>
            <a:off x="6217920" y="9566911"/>
            <a:ext cx="5852160" cy="246221"/>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6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9pPr>
          </a:lstStyle>
          <a:p>
            <a:endParaRPr/>
          </a:p>
        </p:txBody>
      </p:sp>
      <p:sp>
        <p:nvSpPr>
          <p:cNvPr id="43" name="Google Shape;43;p16"/>
          <p:cNvSpPr txBox="1">
            <a:spLocks noGrp="1"/>
          </p:cNvSpPr>
          <p:nvPr>
            <p:ph type="dt" idx="10"/>
          </p:nvPr>
        </p:nvSpPr>
        <p:spPr>
          <a:xfrm>
            <a:off x="914400" y="9566911"/>
            <a:ext cx="4206240" cy="246221"/>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6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600" b="0" i="0" u="none" strike="noStrike" cap="none">
                <a:solidFill>
                  <a:srgbClr val="000000"/>
                </a:solidFill>
                <a:latin typeface="Arial"/>
                <a:ea typeface="Arial"/>
                <a:cs typeface="Arial"/>
                <a:sym typeface="Arial"/>
              </a:defRPr>
            </a:lvl9pPr>
          </a:lstStyle>
          <a:p>
            <a:endParaRPr/>
          </a:p>
        </p:txBody>
      </p:sp>
      <p:sp>
        <p:nvSpPr>
          <p:cNvPr id="44" name="Google Shape;44;p16"/>
          <p:cNvSpPr txBox="1">
            <a:spLocks noGrp="1"/>
          </p:cNvSpPr>
          <p:nvPr>
            <p:ph type="sldNum" idx="12"/>
          </p:nvPr>
        </p:nvSpPr>
        <p:spPr>
          <a:xfrm>
            <a:off x="13167362" y="9566911"/>
            <a:ext cx="4206240" cy="246221"/>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600" b="0" i="0" u="none" strike="noStrike" cap="none">
                <a:solidFill>
                  <a:srgbClr val="888888"/>
                </a:solidFill>
                <a:latin typeface="Arial"/>
                <a:ea typeface="Arial"/>
                <a:cs typeface="Arial"/>
                <a:sym typeface="Arial"/>
              </a:defRPr>
            </a:lvl9pPr>
          </a:lstStyle>
          <a:p>
            <a:fld id="{00000000-1234-1234-1234-123412341234}" type="slidenum">
              <a:rPr lang="ru" smtClean="0"/>
              <a:pPr/>
              <a:t>‹#›</a:t>
            </a:fld>
            <a:endParaRPr lang="ru" sz="1200">
              <a:solidFill>
                <a:srgbClr val="000000"/>
              </a:solidFill>
            </a:endParaRPr>
          </a:p>
        </p:txBody>
      </p:sp>
    </p:spTree>
    <p:extLst>
      <p:ext uri="{BB962C8B-B14F-4D97-AF65-F5344CB8AC3E}">
        <p14:creationId xmlns:p14="http://schemas.microsoft.com/office/powerpoint/2010/main" val="85168010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pic>
        <p:nvPicPr>
          <p:cNvPr id="1028" name="Picture 4" descr="The extraordinary is already the mundane">
            <a:extLst>
              <a:ext uri="{FF2B5EF4-FFF2-40B4-BE49-F238E27FC236}">
                <a16:creationId xmlns:a16="http://schemas.microsoft.com/office/drawing/2014/main" xmlns="" id="{AD2567DE-1CDD-E139-8C8B-F297BEF0F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578286" cy="10287000"/>
          </a:xfrm>
          <a:prstGeom prst="rect">
            <a:avLst/>
          </a:prstGeom>
          <a:noFill/>
          <a:extLst>
            <a:ext uri="{909E8E84-426E-40DD-AFC4-6F175D3DCCD1}">
              <a14:hiddenFill xmlns:a14="http://schemas.microsoft.com/office/drawing/2010/main">
                <a:solidFill>
                  <a:srgbClr val="FFFFFF"/>
                </a:solidFill>
              </a14:hiddenFill>
            </a:ext>
          </a:extLst>
        </p:spPr>
      </p:pic>
      <p:sp>
        <p:nvSpPr>
          <p:cNvPr id="100" name="Google Shape;100;p15"/>
          <p:cNvSpPr txBox="1"/>
          <p:nvPr/>
        </p:nvSpPr>
        <p:spPr>
          <a:xfrm>
            <a:off x="82787" y="9499686"/>
            <a:ext cx="8340600" cy="787314"/>
          </a:xfrm>
          <a:prstGeom prst="rect">
            <a:avLst/>
          </a:prstGeom>
          <a:noFill/>
          <a:ln>
            <a:noFill/>
          </a:ln>
        </p:spPr>
        <p:txBody>
          <a:bodyPr spcFirstLastPara="1" wrap="square" lIns="0" tIns="17700" rIns="0" bIns="0" anchor="t" anchorCtr="0">
            <a:spAutoFit/>
          </a:bodyPr>
          <a:lstStyle/>
          <a:p>
            <a:pPr marL="0" marR="0" lvl="0" indent="0" algn="l" rtl="0">
              <a:lnSpc>
                <a:spcPct val="100000"/>
              </a:lnSpc>
              <a:spcBef>
                <a:spcPts val="0"/>
              </a:spcBef>
              <a:spcAft>
                <a:spcPts val="0"/>
              </a:spcAft>
              <a:buNone/>
            </a:pPr>
            <a:r>
              <a:rPr lang="en-US" sz="2500" b="0" i="0" u="none" strike="noStrike" cap="none" dirty="0">
                <a:solidFill>
                  <a:schemeClr val="dk1"/>
                </a:solidFill>
                <a:latin typeface="Calibri"/>
                <a:ea typeface="Calibri"/>
                <a:cs typeface="Calibri"/>
                <a:sym typeface="Calibri"/>
              </a:rPr>
              <a:t>Office of the Provost</a:t>
            </a:r>
            <a:endParaRPr sz="2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500" b="0" i="0" u="none" strike="noStrike" cap="none" dirty="0" err="1">
                <a:solidFill>
                  <a:schemeClr val="dk1"/>
                </a:solidFill>
                <a:latin typeface="Calibri"/>
                <a:ea typeface="Calibri"/>
                <a:cs typeface="Calibri"/>
                <a:sym typeface="Calibri"/>
              </a:rPr>
              <a:t>ie.nu.edu.kz</a:t>
            </a:r>
            <a:r>
              <a:rPr lang="en-US" sz="2500" b="0" i="0" u="none" strike="noStrike" cap="none" dirty="0">
                <a:solidFill>
                  <a:schemeClr val="dk1"/>
                </a:solidFill>
                <a:latin typeface="Calibri"/>
                <a:ea typeface="Calibri"/>
                <a:cs typeface="Calibri"/>
                <a:sym typeface="Calibri"/>
              </a:rPr>
              <a:t> </a:t>
            </a:r>
            <a:endParaRPr sz="2500" b="0" i="0" u="none" strike="noStrike" cap="none" dirty="0">
              <a:solidFill>
                <a:schemeClr val="dk1"/>
              </a:solidFill>
              <a:latin typeface="Calibri"/>
              <a:ea typeface="Calibri"/>
              <a:cs typeface="Calibri"/>
              <a:sym typeface="Calibri"/>
            </a:endParaRPr>
          </a:p>
        </p:txBody>
      </p:sp>
      <p:sp>
        <p:nvSpPr>
          <p:cNvPr id="102" name="Google Shape;102;p15"/>
          <p:cNvSpPr txBox="1"/>
          <p:nvPr/>
        </p:nvSpPr>
        <p:spPr>
          <a:xfrm>
            <a:off x="951467" y="3354657"/>
            <a:ext cx="17030700" cy="3715029"/>
          </a:xfrm>
          <a:prstGeom prst="rect">
            <a:avLst/>
          </a:prstGeom>
          <a:noFill/>
          <a:ln>
            <a:noFill/>
          </a:ln>
        </p:spPr>
        <p:txBody>
          <a:bodyPr spcFirstLastPara="1" wrap="square" lIns="0" tIns="21500" rIns="0" bIns="0" anchor="t" anchorCtr="0">
            <a:spAutoFit/>
          </a:bodyPr>
          <a:lstStyle/>
          <a:p>
            <a:pPr lvl="0" algn="ctr"/>
            <a:r>
              <a:rPr lang="ru-RU" sz="8000" dirty="0" smtClean="0">
                <a:solidFill>
                  <a:schemeClr val="tx1"/>
                </a:solidFill>
                <a:latin typeface="Calibri"/>
                <a:ea typeface="Calibri"/>
                <a:cs typeface="Calibri"/>
                <a:sym typeface="Calibri"/>
              </a:rPr>
              <a:t>Мониторинг </a:t>
            </a:r>
            <a:r>
              <a:rPr lang="ru-RU" sz="8000" dirty="0">
                <a:solidFill>
                  <a:schemeClr val="tx1"/>
                </a:solidFill>
                <a:latin typeface="Calibri"/>
                <a:ea typeface="Calibri"/>
                <a:cs typeface="Calibri"/>
                <a:sym typeface="Calibri"/>
              </a:rPr>
              <a:t>успеваемости </a:t>
            </a:r>
            <a:r>
              <a:rPr lang="ru-RU" sz="8000" dirty="0" smtClean="0">
                <a:solidFill>
                  <a:schemeClr val="tx1"/>
                </a:solidFill>
                <a:latin typeface="Calibri"/>
                <a:ea typeface="Calibri"/>
                <a:cs typeface="Calibri"/>
                <a:sym typeface="Calibri"/>
              </a:rPr>
              <a:t>обучающихся </a:t>
            </a:r>
            <a:r>
              <a:rPr lang="ru-RU" sz="8000" dirty="0">
                <a:solidFill>
                  <a:schemeClr val="tx1"/>
                </a:solidFill>
                <a:latin typeface="Calibri"/>
                <a:ea typeface="Calibri"/>
                <a:cs typeface="Calibri"/>
                <a:sym typeface="Calibri"/>
              </a:rPr>
              <a:t>в эпоху ИИ: </a:t>
            </a:r>
            <a:endParaRPr lang="ru-RU" sz="8000" dirty="0" smtClean="0">
              <a:solidFill>
                <a:schemeClr val="tx1"/>
              </a:solidFill>
              <a:latin typeface="Calibri"/>
              <a:ea typeface="Calibri"/>
              <a:cs typeface="Calibri"/>
              <a:sym typeface="Calibri"/>
            </a:endParaRPr>
          </a:p>
          <a:p>
            <a:pPr lvl="0" algn="ctr"/>
            <a:r>
              <a:rPr lang="ru-RU" sz="8000" dirty="0" smtClean="0">
                <a:solidFill>
                  <a:schemeClr val="tx1"/>
                </a:solidFill>
                <a:latin typeface="Calibri"/>
                <a:ea typeface="Calibri"/>
                <a:cs typeface="Calibri"/>
                <a:sym typeface="Calibri"/>
              </a:rPr>
              <a:t>Важные </a:t>
            </a:r>
            <a:r>
              <a:rPr lang="ru-RU" sz="8000" dirty="0">
                <a:solidFill>
                  <a:schemeClr val="tx1"/>
                </a:solidFill>
                <a:latin typeface="Calibri"/>
                <a:ea typeface="Calibri"/>
                <a:cs typeface="Calibri"/>
                <a:sym typeface="Calibri"/>
              </a:rPr>
              <a:t>аспекты для Казахстана</a:t>
            </a:r>
            <a:endParaRPr lang="en-US" sz="8000" dirty="0">
              <a:solidFill>
                <a:schemeClr val="tx1"/>
              </a:solidFill>
              <a:latin typeface="Calibri"/>
              <a:ea typeface="Calibri"/>
              <a:cs typeface="Calibri"/>
              <a:sym typeface="Calibri"/>
            </a:endParaRPr>
          </a:p>
        </p:txBody>
      </p:sp>
      <p:grpSp>
        <p:nvGrpSpPr>
          <p:cNvPr id="2" name="Google Shape;108;p16">
            <a:extLst>
              <a:ext uri="{FF2B5EF4-FFF2-40B4-BE49-F238E27FC236}">
                <a16:creationId xmlns:a16="http://schemas.microsoft.com/office/drawing/2014/main" xmlns="" id="{558C4751-CD5D-C965-AA3D-DAA78D05A99E}"/>
              </a:ext>
            </a:extLst>
          </p:cNvPr>
          <p:cNvGrpSpPr/>
          <p:nvPr/>
        </p:nvGrpSpPr>
        <p:grpSpPr>
          <a:xfrm>
            <a:off x="14568184" y="83609"/>
            <a:ext cx="3516631" cy="805828"/>
            <a:chOff x="0" y="0"/>
            <a:chExt cx="1172210" cy="269166"/>
          </a:xfrm>
        </p:grpSpPr>
        <p:pic>
          <p:nvPicPr>
            <p:cNvPr id="3" name="Google Shape;109;p16">
              <a:extLst>
                <a:ext uri="{FF2B5EF4-FFF2-40B4-BE49-F238E27FC236}">
                  <a16:creationId xmlns:a16="http://schemas.microsoft.com/office/drawing/2014/main" xmlns="" id="{914A7DC4-62A9-E95F-9DEC-13A0CD355842}"/>
                </a:ext>
              </a:extLst>
            </p:cNvPr>
            <p:cNvPicPr preferRelativeResize="0"/>
            <p:nvPr/>
          </p:nvPicPr>
          <p:blipFill rotWithShape="1">
            <a:blip r:embed="rId4">
              <a:alphaModFix/>
            </a:blip>
            <a:srcRect/>
            <a:stretch/>
          </p:blipFill>
          <p:spPr>
            <a:xfrm>
              <a:off x="266700" y="28575"/>
              <a:ext cx="905510" cy="91440"/>
            </a:xfrm>
            <a:prstGeom prst="rect">
              <a:avLst/>
            </a:prstGeom>
            <a:noFill/>
            <a:ln>
              <a:noFill/>
            </a:ln>
          </p:spPr>
        </p:pic>
        <p:pic>
          <p:nvPicPr>
            <p:cNvPr id="4" name="Google Shape;110;p16">
              <a:extLst>
                <a:ext uri="{FF2B5EF4-FFF2-40B4-BE49-F238E27FC236}">
                  <a16:creationId xmlns:a16="http://schemas.microsoft.com/office/drawing/2014/main" xmlns="" id="{E2D0F434-3F44-15F7-883D-A9F62316DC94}"/>
                </a:ext>
              </a:extLst>
            </p:cNvPr>
            <p:cNvPicPr preferRelativeResize="0"/>
            <p:nvPr/>
          </p:nvPicPr>
          <p:blipFill rotWithShape="1">
            <a:blip r:embed="rId5">
              <a:alphaModFix/>
            </a:blip>
            <a:srcRect/>
            <a:stretch/>
          </p:blipFill>
          <p:spPr>
            <a:xfrm>
              <a:off x="266700" y="152400"/>
              <a:ext cx="840105" cy="91440"/>
            </a:xfrm>
            <a:prstGeom prst="rect">
              <a:avLst/>
            </a:prstGeom>
            <a:noFill/>
            <a:ln>
              <a:noFill/>
            </a:ln>
          </p:spPr>
        </p:pic>
        <p:grpSp>
          <p:nvGrpSpPr>
            <p:cNvPr id="5" name="Google Shape;111;p16">
              <a:extLst>
                <a:ext uri="{FF2B5EF4-FFF2-40B4-BE49-F238E27FC236}">
                  <a16:creationId xmlns:a16="http://schemas.microsoft.com/office/drawing/2014/main" xmlns="" id="{BE55D0CC-AB8C-022F-E316-74F311416F61}"/>
                </a:ext>
              </a:extLst>
            </p:cNvPr>
            <p:cNvGrpSpPr/>
            <p:nvPr/>
          </p:nvGrpSpPr>
          <p:grpSpPr>
            <a:xfrm>
              <a:off x="0" y="0"/>
              <a:ext cx="180499" cy="269166"/>
              <a:chOff x="0" y="0"/>
              <a:chExt cx="396875" cy="591833"/>
            </a:xfrm>
          </p:grpSpPr>
          <p:sp>
            <p:nvSpPr>
              <p:cNvPr id="6" name="Google Shape;112;p16">
                <a:extLst>
                  <a:ext uri="{FF2B5EF4-FFF2-40B4-BE49-F238E27FC236}">
                    <a16:creationId xmlns:a16="http://schemas.microsoft.com/office/drawing/2014/main" xmlns="" id="{89B516E1-0EA7-15B3-EFC0-C6CB4ACFC16D}"/>
                  </a:ext>
                </a:extLst>
              </p:cNvPr>
              <p:cNvSpPr/>
              <p:nvPr/>
            </p:nvSpPr>
            <p:spPr>
              <a:xfrm>
                <a:off x="0" y="13"/>
                <a:ext cx="396875" cy="591820"/>
              </a:xfrm>
              <a:custGeom>
                <a:avLst/>
                <a:gdLst/>
                <a:ahLst/>
                <a:cxnLst/>
                <a:rect l="l" t="t" r="r" b="b"/>
                <a:pathLst>
                  <a:path w="396875" h="591820" extrusionOk="0">
                    <a:moveTo>
                      <a:pt x="274002" y="353999"/>
                    </a:moveTo>
                    <a:lnTo>
                      <a:pt x="259816" y="312775"/>
                    </a:lnTo>
                    <a:lnTo>
                      <a:pt x="217766" y="287337"/>
                    </a:lnTo>
                    <a:lnTo>
                      <a:pt x="200253" y="285978"/>
                    </a:lnTo>
                    <a:lnTo>
                      <a:pt x="186258" y="287007"/>
                    </a:lnTo>
                    <a:lnTo>
                      <a:pt x="174510" y="289864"/>
                    </a:lnTo>
                    <a:lnTo>
                      <a:pt x="164528" y="294233"/>
                    </a:lnTo>
                    <a:lnTo>
                      <a:pt x="155816" y="299758"/>
                    </a:lnTo>
                    <a:lnTo>
                      <a:pt x="178371" y="258546"/>
                    </a:lnTo>
                    <a:lnTo>
                      <a:pt x="182841" y="231736"/>
                    </a:lnTo>
                    <a:lnTo>
                      <a:pt x="166471" y="207594"/>
                    </a:lnTo>
                    <a:lnTo>
                      <a:pt x="126542" y="174371"/>
                    </a:lnTo>
                    <a:lnTo>
                      <a:pt x="126771" y="338061"/>
                    </a:lnTo>
                    <a:lnTo>
                      <a:pt x="126492" y="381088"/>
                    </a:lnTo>
                    <a:lnTo>
                      <a:pt x="151485" y="443865"/>
                    </a:lnTo>
                    <a:lnTo>
                      <a:pt x="186893" y="461352"/>
                    </a:lnTo>
                    <a:lnTo>
                      <a:pt x="227914" y="457060"/>
                    </a:lnTo>
                    <a:lnTo>
                      <a:pt x="265023" y="421995"/>
                    </a:lnTo>
                    <a:lnTo>
                      <a:pt x="237528" y="433616"/>
                    </a:lnTo>
                    <a:lnTo>
                      <a:pt x="210870" y="436321"/>
                    </a:lnTo>
                    <a:lnTo>
                      <a:pt x="166712" y="411645"/>
                    </a:lnTo>
                    <a:lnTo>
                      <a:pt x="156044" y="376593"/>
                    </a:lnTo>
                    <a:lnTo>
                      <a:pt x="156718" y="362369"/>
                    </a:lnTo>
                    <a:lnTo>
                      <a:pt x="161112" y="345833"/>
                    </a:lnTo>
                    <a:lnTo>
                      <a:pt x="170370" y="332892"/>
                    </a:lnTo>
                    <a:lnTo>
                      <a:pt x="183413" y="324091"/>
                    </a:lnTo>
                    <a:lnTo>
                      <a:pt x="199186" y="319989"/>
                    </a:lnTo>
                    <a:lnTo>
                      <a:pt x="214833" y="320916"/>
                    </a:lnTo>
                    <a:lnTo>
                      <a:pt x="228803" y="326402"/>
                    </a:lnTo>
                    <a:lnTo>
                      <a:pt x="239115" y="337337"/>
                    </a:lnTo>
                    <a:lnTo>
                      <a:pt x="243814" y="354571"/>
                    </a:lnTo>
                    <a:lnTo>
                      <a:pt x="242049" y="365594"/>
                    </a:lnTo>
                    <a:lnTo>
                      <a:pt x="236372" y="375666"/>
                    </a:lnTo>
                    <a:lnTo>
                      <a:pt x="227317" y="382752"/>
                    </a:lnTo>
                    <a:lnTo>
                      <a:pt x="215468" y="384835"/>
                    </a:lnTo>
                    <a:lnTo>
                      <a:pt x="225818" y="374129"/>
                    </a:lnTo>
                    <a:lnTo>
                      <a:pt x="226009" y="364731"/>
                    </a:lnTo>
                    <a:lnTo>
                      <a:pt x="224637" y="354431"/>
                    </a:lnTo>
                    <a:lnTo>
                      <a:pt x="220268" y="346697"/>
                    </a:lnTo>
                    <a:lnTo>
                      <a:pt x="213156" y="341744"/>
                    </a:lnTo>
                    <a:lnTo>
                      <a:pt x="203555" y="339788"/>
                    </a:lnTo>
                    <a:lnTo>
                      <a:pt x="192557" y="342176"/>
                    </a:lnTo>
                    <a:lnTo>
                      <a:pt x="183832" y="348945"/>
                    </a:lnTo>
                    <a:lnTo>
                      <a:pt x="178041" y="359257"/>
                    </a:lnTo>
                    <a:lnTo>
                      <a:pt x="175907" y="372262"/>
                    </a:lnTo>
                    <a:lnTo>
                      <a:pt x="177825" y="385737"/>
                    </a:lnTo>
                    <a:lnTo>
                      <a:pt x="212394" y="413664"/>
                    </a:lnTo>
                    <a:lnTo>
                      <a:pt x="222656" y="414083"/>
                    </a:lnTo>
                    <a:lnTo>
                      <a:pt x="232943" y="412280"/>
                    </a:lnTo>
                    <a:lnTo>
                      <a:pt x="244195" y="408241"/>
                    </a:lnTo>
                    <a:lnTo>
                      <a:pt x="258165" y="398665"/>
                    </a:lnTo>
                    <a:lnTo>
                      <a:pt x="267373" y="386359"/>
                    </a:lnTo>
                    <a:lnTo>
                      <a:pt x="272453" y="371424"/>
                    </a:lnTo>
                    <a:lnTo>
                      <a:pt x="274002" y="353999"/>
                    </a:lnTo>
                    <a:close/>
                  </a:path>
                  <a:path w="396875" h="591820" extrusionOk="0">
                    <a:moveTo>
                      <a:pt x="396417" y="299770"/>
                    </a:moveTo>
                    <a:lnTo>
                      <a:pt x="283489" y="299770"/>
                    </a:lnTo>
                    <a:lnTo>
                      <a:pt x="283502" y="393128"/>
                    </a:lnTo>
                    <a:lnTo>
                      <a:pt x="279552" y="417055"/>
                    </a:lnTo>
                    <a:lnTo>
                      <a:pt x="265569" y="445185"/>
                    </a:lnTo>
                    <a:lnTo>
                      <a:pt x="238290" y="468579"/>
                    </a:lnTo>
                    <a:lnTo>
                      <a:pt x="194437" y="478358"/>
                    </a:lnTo>
                    <a:lnTo>
                      <a:pt x="161150" y="470776"/>
                    </a:lnTo>
                    <a:lnTo>
                      <a:pt x="135369" y="451040"/>
                    </a:lnTo>
                    <a:lnTo>
                      <a:pt x="118706" y="423659"/>
                    </a:lnTo>
                    <a:lnTo>
                      <a:pt x="112788" y="393128"/>
                    </a:lnTo>
                    <a:lnTo>
                      <a:pt x="112788" y="299770"/>
                    </a:lnTo>
                    <a:lnTo>
                      <a:pt x="0" y="299770"/>
                    </a:lnTo>
                    <a:lnTo>
                      <a:pt x="38" y="387654"/>
                    </a:lnTo>
                    <a:lnTo>
                      <a:pt x="812" y="430110"/>
                    </a:lnTo>
                    <a:lnTo>
                      <a:pt x="7213" y="481253"/>
                    </a:lnTo>
                    <a:lnTo>
                      <a:pt x="32232" y="527837"/>
                    </a:lnTo>
                    <a:lnTo>
                      <a:pt x="78790" y="566966"/>
                    </a:lnTo>
                    <a:lnTo>
                      <a:pt x="114655" y="581075"/>
                    </a:lnTo>
                    <a:lnTo>
                      <a:pt x="155117" y="589127"/>
                    </a:lnTo>
                    <a:lnTo>
                      <a:pt x="198208" y="591693"/>
                    </a:lnTo>
                    <a:lnTo>
                      <a:pt x="241300" y="589127"/>
                    </a:lnTo>
                    <a:lnTo>
                      <a:pt x="281762" y="581075"/>
                    </a:lnTo>
                    <a:lnTo>
                      <a:pt x="317614" y="566966"/>
                    </a:lnTo>
                    <a:lnTo>
                      <a:pt x="364172" y="527837"/>
                    </a:lnTo>
                    <a:lnTo>
                      <a:pt x="389204" y="481253"/>
                    </a:lnTo>
                    <a:lnTo>
                      <a:pt x="395617" y="430110"/>
                    </a:lnTo>
                    <a:lnTo>
                      <a:pt x="396417" y="365366"/>
                    </a:lnTo>
                    <a:lnTo>
                      <a:pt x="396417" y="299770"/>
                    </a:lnTo>
                    <a:close/>
                  </a:path>
                  <a:path w="396875" h="591820" extrusionOk="0">
                    <a:moveTo>
                      <a:pt x="396417" y="0"/>
                    </a:moveTo>
                    <a:lnTo>
                      <a:pt x="283502" y="0"/>
                    </a:lnTo>
                    <a:lnTo>
                      <a:pt x="283451" y="149123"/>
                    </a:lnTo>
                    <a:lnTo>
                      <a:pt x="113030" y="0"/>
                    </a:lnTo>
                    <a:lnTo>
                      <a:pt x="0" y="0"/>
                    </a:lnTo>
                    <a:lnTo>
                      <a:pt x="0" y="285978"/>
                    </a:lnTo>
                    <a:lnTo>
                      <a:pt x="112725" y="285978"/>
                    </a:lnTo>
                    <a:lnTo>
                      <a:pt x="112610" y="145135"/>
                    </a:lnTo>
                    <a:lnTo>
                      <a:pt x="283502" y="285978"/>
                    </a:lnTo>
                    <a:lnTo>
                      <a:pt x="396417" y="285978"/>
                    </a:lnTo>
                    <a:lnTo>
                      <a:pt x="396417" y="0"/>
                    </a:lnTo>
                    <a:close/>
                  </a:path>
                </a:pathLst>
              </a:custGeom>
              <a:solidFill>
                <a:srgbClr val="E4B55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7" name="Google Shape;113;p16">
                <a:extLst>
                  <a:ext uri="{FF2B5EF4-FFF2-40B4-BE49-F238E27FC236}">
                    <a16:creationId xmlns:a16="http://schemas.microsoft.com/office/drawing/2014/main" xmlns="" id="{23BAEDAA-7D43-6360-23C7-15A6A974255F}"/>
                  </a:ext>
                </a:extLst>
              </p:cNvPr>
              <p:cNvPicPr preferRelativeResize="0"/>
              <p:nvPr/>
            </p:nvPicPr>
            <p:blipFill rotWithShape="1">
              <a:blip r:embed="rId6">
                <a:alphaModFix/>
              </a:blip>
              <a:srcRect/>
              <a:stretch/>
            </p:blipFill>
            <p:spPr>
              <a:xfrm>
                <a:off x="128893" y="0"/>
                <a:ext cx="140760" cy="120038"/>
              </a:xfrm>
              <a:prstGeom prst="rect">
                <a:avLst/>
              </a:prstGeom>
              <a:noFill/>
              <a:ln>
                <a:noFill/>
              </a:ln>
            </p:spPr>
          </p:pic>
        </p:grpSp>
      </p:grpSp>
      <p:sp>
        <p:nvSpPr>
          <p:cNvPr id="12" name="Google Shape;101;p15"/>
          <p:cNvSpPr txBox="1"/>
          <p:nvPr/>
        </p:nvSpPr>
        <p:spPr>
          <a:xfrm>
            <a:off x="82786" y="14838"/>
            <a:ext cx="7614799" cy="357992"/>
          </a:xfrm>
          <a:prstGeom prst="rect">
            <a:avLst/>
          </a:prstGeom>
          <a:noFill/>
          <a:ln>
            <a:noFill/>
          </a:ln>
        </p:spPr>
        <p:txBody>
          <a:bodyPr spcFirstLastPara="1" wrap="square" lIns="0" tIns="19250" rIns="0" bIns="0" anchor="t" anchorCtr="0">
            <a:spAutoFit/>
          </a:bodyPr>
          <a:lstStyle/>
          <a:p>
            <a:pPr lvl="0"/>
            <a:r>
              <a:rPr lang="ru-RU" sz="2200" dirty="0" smtClean="0">
                <a:solidFill>
                  <a:schemeClr val="dk1"/>
                </a:solidFill>
                <a:latin typeface="Calibri"/>
                <a:ea typeface="Calibri"/>
                <a:cs typeface="Calibri"/>
                <a:sym typeface="Calibri"/>
              </a:rPr>
              <a:t>Институциональная </a:t>
            </a:r>
            <a:r>
              <a:rPr lang="ru-RU" sz="2200" dirty="0">
                <a:solidFill>
                  <a:schemeClr val="dk1"/>
                </a:solidFill>
                <a:latin typeface="Calibri"/>
                <a:ea typeface="Calibri"/>
                <a:cs typeface="Calibri"/>
                <a:sym typeface="Calibri"/>
              </a:rPr>
              <a:t>эффективность | 7 августа 2024 года </a:t>
            </a:r>
            <a:endParaRPr sz="22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pic>
        <p:nvPicPr>
          <p:cNvPr id="327" name="Google Shape;327;p12"/>
          <p:cNvPicPr preferRelativeResize="0"/>
          <p:nvPr/>
        </p:nvPicPr>
        <p:blipFill rotWithShape="1">
          <a:blip r:embed="rId3">
            <a:alphaModFix/>
          </a:blip>
          <a:srcRect/>
          <a:stretch/>
        </p:blipFill>
        <p:spPr>
          <a:xfrm>
            <a:off x="8000960" y="318053"/>
            <a:ext cx="10287040" cy="10286278"/>
          </a:xfrm>
          <a:prstGeom prst="rect">
            <a:avLst/>
          </a:prstGeom>
          <a:noFill/>
          <a:ln>
            <a:noFill/>
          </a:ln>
        </p:spPr>
      </p:pic>
      <p:sp>
        <p:nvSpPr>
          <p:cNvPr id="328" name="Google Shape;328;p12"/>
          <p:cNvSpPr txBox="1">
            <a:spLocks noGrp="1"/>
          </p:cNvSpPr>
          <p:nvPr>
            <p:ph type="title"/>
          </p:nvPr>
        </p:nvSpPr>
        <p:spPr>
          <a:xfrm>
            <a:off x="873698" y="1229636"/>
            <a:ext cx="16611785" cy="1940790"/>
          </a:xfrm>
          <a:prstGeom prst="rect">
            <a:avLst/>
          </a:prstGeom>
          <a:noFill/>
          <a:ln>
            <a:noFill/>
          </a:ln>
        </p:spPr>
        <p:txBody>
          <a:bodyPr spcFirstLastPara="1" wrap="square" lIns="0" tIns="276100" rIns="0" bIns="0" anchor="t" anchorCtr="0">
            <a:spAutoFit/>
          </a:bodyPr>
          <a:lstStyle/>
          <a:p>
            <a:r>
              <a:rPr lang="ru-RU" dirty="0" smtClean="0">
                <a:solidFill>
                  <a:srgbClr val="3E98A9"/>
                </a:solidFill>
              </a:rPr>
              <a:t>Руководитель </a:t>
            </a:r>
            <a:r>
              <a:rPr lang="ru-RU" dirty="0">
                <a:solidFill>
                  <a:srgbClr val="3E98A9"/>
                </a:solidFill>
              </a:rPr>
              <a:t>отдела институциональных исследований и аналитики, Назарбаев Университет</a:t>
            </a:r>
            <a:r>
              <a:rPr lang="en-US" dirty="0" smtClean="0">
                <a:solidFill>
                  <a:srgbClr val="3E98A9"/>
                </a:solidFill>
              </a:rPr>
              <a:t> </a:t>
            </a:r>
            <a:endParaRPr dirty="0"/>
          </a:p>
        </p:txBody>
      </p:sp>
      <p:sp>
        <p:nvSpPr>
          <p:cNvPr id="330" name="Google Shape;330;p12"/>
          <p:cNvSpPr txBox="1"/>
          <p:nvPr/>
        </p:nvSpPr>
        <p:spPr>
          <a:xfrm>
            <a:off x="4958635" y="3177777"/>
            <a:ext cx="12764099" cy="6266830"/>
          </a:xfrm>
          <a:prstGeom prst="rect">
            <a:avLst/>
          </a:prstGeom>
          <a:noFill/>
          <a:ln>
            <a:noFill/>
          </a:ln>
        </p:spPr>
        <p:txBody>
          <a:bodyPr spcFirstLastPara="1" wrap="square" lIns="0" tIns="10400" rIns="0" bIns="0" anchor="t" anchorCtr="0">
            <a:spAutoFit/>
          </a:bodyPr>
          <a:lstStyle/>
          <a:p>
            <a:r>
              <a:rPr lang="ru-RU" sz="2400" b="1" dirty="0" smtClean="0"/>
              <a:t>Руководитель</a:t>
            </a:r>
            <a:r>
              <a:rPr lang="ru-RU" sz="2400" b="1" dirty="0"/>
              <a:t>: </a:t>
            </a:r>
            <a:r>
              <a:rPr lang="ru-RU" sz="2400" dirty="0"/>
              <a:t>Доктор Мэтью </a:t>
            </a:r>
            <a:r>
              <a:rPr lang="ru-RU" sz="2400" dirty="0" err="1"/>
              <a:t>Кортни</a:t>
            </a:r>
            <a:r>
              <a:rPr lang="ru-RU" sz="2400" dirty="0"/>
              <a:t>, доктор философии в области </a:t>
            </a:r>
            <a:r>
              <a:rPr lang="ru-RU" sz="2400" dirty="0" smtClean="0"/>
              <a:t>образования</a:t>
            </a:r>
            <a:endParaRPr lang="en-US" sz="2400" dirty="0" smtClean="0"/>
          </a:p>
          <a:p>
            <a:endParaRPr lang="ru-RU" sz="2400" dirty="0"/>
          </a:p>
          <a:p>
            <a:r>
              <a:rPr lang="ru-RU" sz="2400" dirty="0"/>
              <a:t>Опытный </a:t>
            </a:r>
            <a:r>
              <a:rPr lang="ru-RU" sz="2400" dirty="0" err="1"/>
              <a:t>психометрик</a:t>
            </a:r>
            <a:r>
              <a:rPr lang="ru-RU" sz="2400" dirty="0"/>
              <a:t> и разработчик статистического программного обеспечения (8 лет опыта</a:t>
            </a:r>
            <a:r>
              <a:rPr lang="ru-RU" sz="2400" dirty="0" smtClean="0"/>
              <a:t>).</a:t>
            </a:r>
            <a:endParaRPr lang="en-US" sz="2400" dirty="0" smtClean="0"/>
          </a:p>
          <a:p>
            <a:endParaRPr lang="ru-RU" sz="2400" dirty="0"/>
          </a:p>
          <a:p>
            <a:r>
              <a:rPr lang="ru-RU" sz="2400" dirty="0"/>
              <a:t>Утвержденный исследователь в области образования и социальных наук, имеющий 28 публикаций, индексированных в </a:t>
            </a:r>
            <a:r>
              <a:rPr lang="ru-RU" sz="2400" dirty="0" err="1"/>
              <a:t>Scopus</a:t>
            </a:r>
            <a:r>
              <a:rPr lang="ru-RU" sz="2400" dirty="0"/>
              <a:t> (23 из них в журналах Q1</a:t>
            </a:r>
            <a:r>
              <a:rPr lang="ru-RU" sz="2400" dirty="0" smtClean="0"/>
              <a:t>).</a:t>
            </a:r>
            <a:endParaRPr lang="en-US" sz="2400" dirty="0" smtClean="0"/>
          </a:p>
          <a:p>
            <a:endParaRPr lang="ru-RU" sz="2400" dirty="0"/>
          </a:p>
          <a:p>
            <a:r>
              <a:rPr lang="ru-RU" sz="2400" dirty="0"/>
              <a:t>Консультант для местных </a:t>
            </a:r>
            <a:r>
              <a:rPr lang="ru-RU" sz="2400" dirty="0" err="1"/>
              <a:t>квазигосударственных</a:t>
            </a:r>
            <a:r>
              <a:rPr lang="ru-RU" sz="2400" dirty="0"/>
              <a:t> аналитических центров, систем селективных школ и Национального центра тестирования Министерства образования</a:t>
            </a:r>
            <a:r>
              <a:rPr lang="ru-RU" sz="2400" dirty="0" smtClean="0"/>
              <a:t>.</a:t>
            </a:r>
            <a:endParaRPr lang="en-US" sz="2400" dirty="0" smtClean="0"/>
          </a:p>
          <a:p>
            <a:endParaRPr lang="ru-RU" sz="2400" dirty="0"/>
          </a:p>
          <a:p>
            <a:r>
              <a:rPr lang="ru-RU" sz="2400" dirty="0"/>
              <a:t>Консультирующий статистик для казахстанских проектов </a:t>
            </a:r>
            <a:r>
              <a:rPr lang="ru-RU" sz="2400" dirty="0" smtClean="0"/>
              <a:t>«МОДО» </a:t>
            </a:r>
            <a:r>
              <a:rPr lang="ru-RU" sz="2400" dirty="0"/>
              <a:t>и </a:t>
            </a:r>
            <a:r>
              <a:rPr lang="ru-RU" sz="2400" dirty="0" smtClean="0"/>
              <a:t>«ЕНТ».</a:t>
            </a:r>
            <a:endParaRPr lang="en-US" sz="2400" dirty="0" smtClean="0"/>
          </a:p>
          <a:p>
            <a:endParaRPr lang="ru-RU" sz="2400" dirty="0"/>
          </a:p>
          <a:p>
            <a:r>
              <a:rPr lang="ru-RU" sz="2400" dirty="0" smtClean="0"/>
              <a:t>Проводит </a:t>
            </a:r>
            <a:r>
              <a:rPr lang="ru-RU" sz="2400" dirty="0"/>
              <a:t>курсы по (1) образовательной науке о данных и (2) количественным методам исследований для учреждений по всему Казахстану.</a:t>
            </a:r>
          </a:p>
          <a:p>
            <a:pPr>
              <a:lnSpc>
                <a:spcPct val="132700"/>
              </a:lnSpc>
              <a:buSzPts val="700"/>
            </a:pPr>
            <a:endParaRPr lang="en-AU" sz="2100" dirty="0" smtClean="0">
              <a:latin typeface="Inter"/>
              <a:ea typeface="Inter"/>
              <a:cs typeface="Inter"/>
              <a:sym typeface="Inter"/>
            </a:endParaRPr>
          </a:p>
          <a:p>
            <a:pPr>
              <a:lnSpc>
                <a:spcPct val="132700"/>
              </a:lnSpc>
              <a:buSzPts val="700"/>
            </a:pPr>
            <a:endParaRPr lang="en-AU" dirty="0">
              <a:latin typeface="Inter"/>
              <a:ea typeface="Inter"/>
              <a:cs typeface="Inter"/>
              <a:sym typeface="Inter"/>
            </a:endParaRPr>
          </a:p>
        </p:txBody>
      </p:sp>
      <p:grpSp>
        <p:nvGrpSpPr>
          <p:cNvPr id="332" name="Google Shape;332;p12"/>
          <p:cNvGrpSpPr/>
          <p:nvPr/>
        </p:nvGrpSpPr>
        <p:grpSpPr>
          <a:xfrm>
            <a:off x="885218" y="9007594"/>
            <a:ext cx="2352044" cy="538332"/>
            <a:chOff x="442609" y="4503797"/>
            <a:chExt cx="1176022" cy="269166"/>
          </a:xfrm>
        </p:grpSpPr>
        <p:pic>
          <p:nvPicPr>
            <p:cNvPr id="333" name="Google Shape;333;p12"/>
            <p:cNvPicPr preferRelativeResize="0"/>
            <p:nvPr/>
          </p:nvPicPr>
          <p:blipFill rotWithShape="1">
            <a:blip r:embed="rId4">
              <a:alphaModFix/>
            </a:blip>
            <a:srcRect/>
            <a:stretch/>
          </p:blipFill>
          <p:spPr>
            <a:xfrm>
              <a:off x="712849" y="4529126"/>
              <a:ext cx="905782" cy="91518"/>
            </a:xfrm>
            <a:prstGeom prst="rect">
              <a:avLst/>
            </a:prstGeom>
            <a:noFill/>
            <a:ln>
              <a:noFill/>
            </a:ln>
          </p:spPr>
        </p:pic>
        <p:pic>
          <p:nvPicPr>
            <p:cNvPr id="334" name="Google Shape;334;p12"/>
            <p:cNvPicPr preferRelativeResize="0"/>
            <p:nvPr/>
          </p:nvPicPr>
          <p:blipFill rotWithShape="1">
            <a:blip r:embed="rId5">
              <a:alphaModFix/>
            </a:blip>
            <a:srcRect/>
            <a:stretch/>
          </p:blipFill>
          <p:spPr>
            <a:xfrm>
              <a:off x="712712" y="4655680"/>
              <a:ext cx="840328" cy="91893"/>
            </a:xfrm>
            <a:prstGeom prst="rect">
              <a:avLst/>
            </a:prstGeom>
            <a:noFill/>
            <a:ln>
              <a:noFill/>
            </a:ln>
          </p:spPr>
        </p:pic>
        <p:grpSp>
          <p:nvGrpSpPr>
            <p:cNvPr id="335" name="Google Shape;335;p12"/>
            <p:cNvGrpSpPr/>
            <p:nvPr/>
          </p:nvGrpSpPr>
          <p:grpSpPr>
            <a:xfrm>
              <a:off x="442609" y="4503797"/>
              <a:ext cx="180512" cy="269166"/>
              <a:chOff x="973124" y="9902793"/>
              <a:chExt cx="396875" cy="591833"/>
            </a:xfrm>
          </p:grpSpPr>
          <p:sp>
            <p:nvSpPr>
              <p:cNvPr id="336" name="Google Shape;336;p12"/>
              <p:cNvSpPr/>
              <p:nvPr/>
            </p:nvSpPr>
            <p:spPr>
              <a:xfrm>
                <a:off x="973124" y="9902806"/>
                <a:ext cx="396875" cy="591820"/>
              </a:xfrm>
              <a:custGeom>
                <a:avLst/>
                <a:gdLst/>
                <a:ahLst/>
                <a:cxnLst/>
                <a:rect l="l" t="t" r="r" b="b"/>
                <a:pathLst>
                  <a:path w="396875" h="591820" extrusionOk="0">
                    <a:moveTo>
                      <a:pt x="274015" y="353999"/>
                    </a:moveTo>
                    <a:lnTo>
                      <a:pt x="259816" y="312775"/>
                    </a:lnTo>
                    <a:lnTo>
                      <a:pt x="217766" y="287337"/>
                    </a:lnTo>
                    <a:lnTo>
                      <a:pt x="200253" y="285978"/>
                    </a:lnTo>
                    <a:lnTo>
                      <a:pt x="186258" y="287007"/>
                    </a:lnTo>
                    <a:lnTo>
                      <a:pt x="174523" y="289864"/>
                    </a:lnTo>
                    <a:lnTo>
                      <a:pt x="164541" y="294233"/>
                    </a:lnTo>
                    <a:lnTo>
                      <a:pt x="155816" y="299758"/>
                    </a:lnTo>
                    <a:lnTo>
                      <a:pt x="178371" y="258546"/>
                    </a:lnTo>
                    <a:lnTo>
                      <a:pt x="182841" y="231736"/>
                    </a:lnTo>
                    <a:lnTo>
                      <a:pt x="166484" y="207594"/>
                    </a:lnTo>
                    <a:lnTo>
                      <a:pt x="126542" y="174371"/>
                    </a:lnTo>
                    <a:lnTo>
                      <a:pt x="126771" y="338061"/>
                    </a:lnTo>
                    <a:lnTo>
                      <a:pt x="126504" y="381088"/>
                    </a:lnTo>
                    <a:lnTo>
                      <a:pt x="151498" y="443865"/>
                    </a:lnTo>
                    <a:lnTo>
                      <a:pt x="186893" y="461352"/>
                    </a:lnTo>
                    <a:lnTo>
                      <a:pt x="227914" y="457060"/>
                    </a:lnTo>
                    <a:lnTo>
                      <a:pt x="265023" y="421995"/>
                    </a:lnTo>
                    <a:lnTo>
                      <a:pt x="237528" y="433616"/>
                    </a:lnTo>
                    <a:lnTo>
                      <a:pt x="210870" y="436321"/>
                    </a:lnTo>
                    <a:lnTo>
                      <a:pt x="166712" y="411645"/>
                    </a:lnTo>
                    <a:lnTo>
                      <a:pt x="156044" y="376593"/>
                    </a:lnTo>
                    <a:lnTo>
                      <a:pt x="156718" y="362369"/>
                    </a:lnTo>
                    <a:lnTo>
                      <a:pt x="161124" y="345833"/>
                    </a:lnTo>
                    <a:lnTo>
                      <a:pt x="170370" y="332892"/>
                    </a:lnTo>
                    <a:lnTo>
                      <a:pt x="183413" y="324091"/>
                    </a:lnTo>
                    <a:lnTo>
                      <a:pt x="199186" y="319989"/>
                    </a:lnTo>
                    <a:lnTo>
                      <a:pt x="214833" y="320916"/>
                    </a:lnTo>
                    <a:lnTo>
                      <a:pt x="228803" y="326402"/>
                    </a:lnTo>
                    <a:lnTo>
                      <a:pt x="239115" y="337337"/>
                    </a:lnTo>
                    <a:lnTo>
                      <a:pt x="243814" y="354571"/>
                    </a:lnTo>
                    <a:lnTo>
                      <a:pt x="242049" y="365594"/>
                    </a:lnTo>
                    <a:lnTo>
                      <a:pt x="236372" y="375666"/>
                    </a:lnTo>
                    <a:lnTo>
                      <a:pt x="227330" y="382752"/>
                    </a:lnTo>
                    <a:lnTo>
                      <a:pt x="215468" y="384835"/>
                    </a:lnTo>
                    <a:lnTo>
                      <a:pt x="225818" y="374129"/>
                    </a:lnTo>
                    <a:lnTo>
                      <a:pt x="226009" y="364731"/>
                    </a:lnTo>
                    <a:lnTo>
                      <a:pt x="224637" y="354431"/>
                    </a:lnTo>
                    <a:lnTo>
                      <a:pt x="220268" y="346697"/>
                    </a:lnTo>
                    <a:lnTo>
                      <a:pt x="213156" y="341744"/>
                    </a:lnTo>
                    <a:lnTo>
                      <a:pt x="203555" y="339788"/>
                    </a:lnTo>
                    <a:lnTo>
                      <a:pt x="192570" y="342176"/>
                    </a:lnTo>
                    <a:lnTo>
                      <a:pt x="183832" y="348945"/>
                    </a:lnTo>
                    <a:lnTo>
                      <a:pt x="178041" y="359257"/>
                    </a:lnTo>
                    <a:lnTo>
                      <a:pt x="175907" y="372262"/>
                    </a:lnTo>
                    <a:lnTo>
                      <a:pt x="177825" y="385737"/>
                    </a:lnTo>
                    <a:lnTo>
                      <a:pt x="212394" y="413664"/>
                    </a:lnTo>
                    <a:lnTo>
                      <a:pt x="222656" y="414083"/>
                    </a:lnTo>
                    <a:lnTo>
                      <a:pt x="232956" y="412280"/>
                    </a:lnTo>
                    <a:lnTo>
                      <a:pt x="244195" y="408241"/>
                    </a:lnTo>
                    <a:lnTo>
                      <a:pt x="258165" y="398665"/>
                    </a:lnTo>
                    <a:lnTo>
                      <a:pt x="267385" y="386359"/>
                    </a:lnTo>
                    <a:lnTo>
                      <a:pt x="272453" y="371424"/>
                    </a:lnTo>
                    <a:lnTo>
                      <a:pt x="274015" y="353999"/>
                    </a:lnTo>
                    <a:close/>
                  </a:path>
                  <a:path w="396875" h="591820" extrusionOk="0">
                    <a:moveTo>
                      <a:pt x="396417" y="299770"/>
                    </a:moveTo>
                    <a:lnTo>
                      <a:pt x="283489" y="299770"/>
                    </a:lnTo>
                    <a:lnTo>
                      <a:pt x="283502" y="393128"/>
                    </a:lnTo>
                    <a:lnTo>
                      <a:pt x="279552" y="417055"/>
                    </a:lnTo>
                    <a:lnTo>
                      <a:pt x="265569" y="445185"/>
                    </a:lnTo>
                    <a:lnTo>
                      <a:pt x="238290" y="468579"/>
                    </a:lnTo>
                    <a:lnTo>
                      <a:pt x="194437" y="478358"/>
                    </a:lnTo>
                    <a:lnTo>
                      <a:pt x="161150" y="470776"/>
                    </a:lnTo>
                    <a:lnTo>
                      <a:pt x="135369" y="451040"/>
                    </a:lnTo>
                    <a:lnTo>
                      <a:pt x="118706" y="423659"/>
                    </a:lnTo>
                    <a:lnTo>
                      <a:pt x="112788" y="393128"/>
                    </a:lnTo>
                    <a:lnTo>
                      <a:pt x="112788" y="299770"/>
                    </a:lnTo>
                    <a:lnTo>
                      <a:pt x="0" y="299770"/>
                    </a:lnTo>
                    <a:lnTo>
                      <a:pt x="38" y="387654"/>
                    </a:lnTo>
                    <a:lnTo>
                      <a:pt x="812" y="430110"/>
                    </a:lnTo>
                    <a:lnTo>
                      <a:pt x="7213" y="481253"/>
                    </a:lnTo>
                    <a:lnTo>
                      <a:pt x="32232" y="527837"/>
                    </a:lnTo>
                    <a:lnTo>
                      <a:pt x="78803" y="566966"/>
                    </a:lnTo>
                    <a:lnTo>
                      <a:pt x="114655" y="581075"/>
                    </a:lnTo>
                    <a:lnTo>
                      <a:pt x="155130" y="589127"/>
                    </a:lnTo>
                    <a:lnTo>
                      <a:pt x="198221" y="591693"/>
                    </a:lnTo>
                    <a:lnTo>
                      <a:pt x="241300" y="589127"/>
                    </a:lnTo>
                    <a:lnTo>
                      <a:pt x="281762" y="581075"/>
                    </a:lnTo>
                    <a:lnTo>
                      <a:pt x="317614" y="566966"/>
                    </a:lnTo>
                    <a:lnTo>
                      <a:pt x="364172" y="527837"/>
                    </a:lnTo>
                    <a:lnTo>
                      <a:pt x="389204" y="481253"/>
                    </a:lnTo>
                    <a:lnTo>
                      <a:pt x="395617" y="430110"/>
                    </a:lnTo>
                    <a:lnTo>
                      <a:pt x="396417" y="365366"/>
                    </a:lnTo>
                    <a:lnTo>
                      <a:pt x="396417" y="299770"/>
                    </a:lnTo>
                    <a:close/>
                  </a:path>
                  <a:path w="396875" h="591820" extrusionOk="0">
                    <a:moveTo>
                      <a:pt x="396417" y="0"/>
                    </a:moveTo>
                    <a:lnTo>
                      <a:pt x="283502" y="0"/>
                    </a:lnTo>
                    <a:lnTo>
                      <a:pt x="283464" y="149123"/>
                    </a:lnTo>
                    <a:lnTo>
                      <a:pt x="113030" y="0"/>
                    </a:lnTo>
                    <a:lnTo>
                      <a:pt x="0" y="0"/>
                    </a:lnTo>
                    <a:lnTo>
                      <a:pt x="0" y="285978"/>
                    </a:lnTo>
                    <a:lnTo>
                      <a:pt x="112725" y="285978"/>
                    </a:lnTo>
                    <a:lnTo>
                      <a:pt x="112610" y="145135"/>
                    </a:lnTo>
                    <a:lnTo>
                      <a:pt x="283502" y="285978"/>
                    </a:lnTo>
                    <a:lnTo>
                      <a:pt x="396417" y="285978"/>
                    </a:lnTo>
                    <a:lnTo>
                      <a:pt x="396417" y="0"/>
                    </a:lnTo>
                    <a:close/>
                  </a:path>
                </a:pathLst>
              </a:custGeom>
              <a:solidFill>
                <a:srgbClr val="E4B555"/>
              </a:solidFill>
              <a:ln>
                <a:noFill/>
              </a:ln>
            </p:spPr>
            <p:txBody>
              <a:bodyPr spcFirstLastPara="1" wrap="square" lIns="0" tIns="0" rIns="0" bIns="0" anchor="t" anchorCtr="0">
                <a:noAutofit/>
              </a:bodyPr>
              <a:lstStyle/>
              <a:p>
                <a:pPr>
                  <a:buSzPts val="800"/>
                </a:pPr>
                <a:endParaRPr sz="1600"/>
              </a:p>
            </p:txBody>
          </p:sp>
          <p:pic>
            <p:nvPicPr>
              <p:cNvPr id="337" name="Google Shape;337;p12"/>
              <p:cNvPicPr preferRelativeResize="0"/>
              <p:nvPr/>
            </p:nvPicPr>
            <p:blipFill rotWithShape="1">
              <a:blip r:embed="rId6">
                <a:alphaModFix/>
              </a:blip>
              <a:srcRect/>
              <a:stretch/>
            </p:blipFill>
            <p:spPr>
              <a:xfrm>
                <a:off x="1102021" y="9902793"/>
                <a:ext cx="140760" cy="120038"/>
              </a:xfrm>
              <a:prstGeom prst="rect">
                <a:avLst/>
              </a:prstGeom>
              <a:noFill/>
              <a:ln>
                <a:noFill/>
              </a:ln>
            </p:spPr>
          </p:pic>
        </p:grpSp>
      </p:grpSp>
      <p:sp>
        <p:nvSpPr>
          <p:cNvPr id="338" name="Google Shape;338;p12"/>
          <p:cNvSpPr txBox="1"/>
          <p:nvPr/>
        </p:nvSpPr>
        <p:spPr>
          <a:xfrm>
            <a:off x="873699" y="633100"/>
            <a:ext cx="5759857" cy="507882"/>
          </a:xfrm>
          <a:prstGeom prst="rect">
            <a:avLst/>
          </a:prstGeom>
          <a:noFill/>
          <a:ln>
            <a:noFill/>
          </a:ln>
        </p:spPr>
        <p:txBody>
          <a:bodyPr spcFirstLastPara="1" wrap="square" lIns="0" tIns="76250" rIns="0" bIns="0" anchor="t" anchorCtr="0">
            <a:spAutoFit/>
          </a:bodyPr>
          <a:lstStyle/>
          <a:p>
            <a:pPr>
              <a:buSzPts val="700"/>
            </a:pPr>
            <a:r>
              <a:rPr lang="ru-RU" b="1" dirty="0" smtClean="0">
                <a:latin typeface="Inter ExtraBold"/>
                <a:ea typeface="Inter ExtraBold"/>
                <a:cs typeface="Inter ExtraBold"/>
                <a:sym typeface="Inter ExtraBold"/>
              </a:rPr>
              <a:t>Мэтью </a:t>
            </a:r>
            <a:r>
              <a:rPr lang="ru-RU" b="1" dirty="0" err="1" smtClean="0">
                <a:latin typeface="Inter ExtraBold"/>
                <a:ea typeface="Inter ExtraBold"/>
                <a:cs typeface="Inter ExtraBold"/>
                <a:sym typeface="Inter ExtraBold"/>
              </a:rPr>
              <a:t>Кортни</a:t>
            </a:r>
            <a:endParaRPr lang="en-US" b="1" dirty="0">
              <a:latin typeface="Inter ExtraBold"/>
              <a:ea typeface="Inter ExtraBold"/>
              <a:cs typeface="Inter ExtraBold"/>
              <a:sym typeface="Inter ExtraBold"/>
            </a:endParaRPr>
          </a:p>
          <a:p>
            <a:pPr>
              <a:buSzPts val="700"/>
            </a:pPr>
            <a:r>
              <a:rPr lang="ru-RU" dirty="0" smtClean="0">
                <a:latin typeface="Inter"/>
                <a:ea typeface="Inter"/>
                <a:cs typeface="Inter"/>
                <a:sym typeface="Inter"/>
              </a:rPr>
              <a:t>Институциональные </a:t>
            </a:r>
            <a:r>
              <a:rPr lang="ru-RU" dirty="0">
                <a:latin typeface="Inter"/>
                <a:ea typeface="Inter"/>
                <a:cs typeface="Inter"/>
                <a:sym typeface="Inter"/>
              </a:rPr>
              <a:t>исследования и аналитика | Август 2024 г.</a:t>
            </a:r>
            <a:endParaRPr dirty="0">
              <a:latin typeface="Inter"/>
              <a:ea typeface="Inter"/>
              <a:cs typeface="Inter"/>
              <a:sym typeface="Inter"/>
            </a:endParaRPr>
          </a:p>
        </p:txBody>
      </p:sp>
      <p:pic>
        <p:nvPicPr>
          <p:cNvPr id="2" name="Picture 1">
            <a:extLst>
              <a:ext uri="{FF2B5EF4-FFF2-40B4-BE49-F238E27FC236}">
                <a16:creationId xmlns:a16="http://schemas.microsoft.com/office/drawing/2014/main" xmlns="" id="{84888A0F-D6FB-4861-2DC8-DD6D2830A52E}"/>
              </a:ext>
            </a:extLst>
          </p:cNvPr>
          <p:cNvPicPr>
            <a:picLocks noChangeAspect="1"/>
          </p:cNvPicPr>
          <p:nvPr/>
        </p:nvPicPr>
        <p:blipFill>
          <a:blip r:embed="rId7"/>
          <a:stretch>
            <a:fillRect/>
          </a:stretch>
        </p:blipFill>
        <p:spPr>
          <a:xfrm>
            <a:off x="919549" y="2496451"/>
            <a:ext cx="3901830" cy="6334066"/>
          </a:xfrm>
          <a:prstGeom prst="rect">
            <a:avLst/>
          </a:prstGeom>
        </p:spPr>
      </p:pic>
    </p:spTree>
    <p:extLst>
      <p:ext uri="{BB962C8B-B14F-4D97-AF65-F5344CB8AC3E}">
        <p14:creationId xmlns:p14="http://schemas.microsoft.com/office/powerpoint/2010/main" val="243839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00" name="Google Shape;100;p15"/>
          <p:cNvSpPr txBox="1"/>
          <p:nvPr/>
        </p:nvSpPr>
        <p:spPr>
          <a:xfrm>
            <a:off x="82787" y="9499686"/>
            <a:ext cx="8340600" cy="787314"/>
          </a:xfrm>
          <a:prstGeom prst="rect">
            <a:avLst/>
          </a:prstGeom>
          <a:noFill/>
          <a:ln>
            <a:noFill/>
          </a:ln>
        </p:spPr>
        <p:txBody>
          <a:bodyPr spcFirstLastPara="1" wrap="square" lIns="0" tIns="17700" rIns="0" bIns="0" anchor="t" anchorCtr="0">
            <a:spAutoFit/>
          </a:bodyPr>
          <a:lstStyle/>
          <a:p>
            <a:pPr marL="0" marR="0" lvl="0" indent="0" algn="l" rtl="0">
              <a:lnSpc>
                <a:spcPct val="100000"/>
              </a:lnSpc>
              <a:spcBef>
                <a:spcPts val="0"/>
              </a:spcBef>
              <a:spcAft>
                <a:spcPts val="0"/>
              </a:spcAft>
              <a:buNone/>
            </a:pPr>
            <a:r>
              <a:rPr lang="en-US" sz="2500" b="0" i="0" u="none" strike="noStrike" cap="none" dirty="0">
                <a:solidFill>
                  <a:schemeClr val="dk1"/>
                </a:solidFill>
                <a:latin typeface="Calibri"/>
                <a:ea typeface="Calibri"/>
                <a:cs typeface="Calibri"/>
                <a:sym typeface="Calibri"/>
              </a:rPr>
              <a:t>Office of the Provost</a:t>
            </a:r>
            <a:endParaRPr sz="2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500" b="0" i="0" u="none" strike="noStrike" cap="none" dirty="0" err="1">
                <a:solidFill>
                  <a:schemeClr val="dk1"/>
                </a:solidFill>
                <a:latin typeface="Calibri"/>
                <a:ea typeface="Calibri"/>
                <a:cs typeface="Calibri"/>
                <a:sym typeface="Calibri"/>
              </a:rPr>
              <a:t>ie.nu.edu.kz</a:t>
            </a:r>
            <a:r>
              <a:rPr lang="en-US" sz="2500" b="0" i="0" u="none" strike="noStrike" cap="none" dirty="0">
                <a:solidFill>
                  <a:schemeClr val="dk1"/>
                </a:solidFill>
                <a:latin typeface="Calibri"/>
                <a:ea typeface="Calibri"/>
                <a:cs typeface="Calibri"/>
                <a:sym typeface="Calibri"/>
              </a:rPr>
              <a:t> </a:t>
            </a:r>
            <a:endParaRPr sz="2500" b="0" i="0" u="none" strike="noStrike" cap="none" dirty="0">
              <a:solidFill>
                <a:schemeClr val="dk1"/>
              </a:solidFill>
              <a:latin typeface="Calibri"/>
              <a:ea typeface="Calibri"/>
              <a:cs typeface="Calibri"/>
              <a:sym typeface="Calibri"/>
            </a:endParaRPr>
          </a:p>
        </p:txBody>
      </p:sp>
      <p:sp>
        <p:nvSpPr>
          <p:cNvPr id="101" name="Google Shape;101;p15"/>
          <p:cNvSpPr txBox="1"/>
          <p:nvPr/>
        </p:nvSpPr>
        <p:spPr>
          <a:xfrm>
            <a:off x="82786" y="14838"/>
            <a:ext cx="7614799" cy="357992"/>
          </a:xfrm>
          <a:prstGeom prst="rect">
            <a:avLst/>
          </a:prstGeom>
          <a:noFill/>
          <a:ln>
            <a:noFill/>
          </a:ln>
        </p:spPr>
        <p:txBody>
          <a:bodyPr spcFirstLastPara="1" wrap="square" lIns="0" tIns="19250" rIns="0" bIns="0" anchor="t" anchorCtr="0">
            <a:spAutoFit/>
          </a:bodyPr>
          <a:lstStyle/>
          <a:p>
            <a:pPr lvl="0"/>
            <a:r>
              <a:rPr lang="ru-RU" sz="2200" dirty="0" smtClean="0">
                <a:solidFill>
                  <a:schemeClr val="dk1"/>
                </a:solidFill>
                <a:latin typeface="Calibri"/>
                <a:ea typeface="Calibri"/>
                <a:cs typeface="Calibri"/>
                <a:sym typeface="Calibri"/>
              </a:rPr>
              <a:t>Институциональная </a:t>
            </a:r>
            <a:r>
              <a:rPr lang="ru-RU" sz="2200" dirty="0">
                <a:solidFill>
                  <a:schemeClr val="dk1"/>
                </a:solidFill>
                <a:latin typeface="Calibri"/>
                <a:ea typeface="Calibri"/>
                <a:cs typeface="Calibri"/>
                <a:sym typeface="Calibri"/>
              </a:rPr>
              <a:t>эффективность | 7 августа 2024 года </a:t>
            </a:r>
            <a:endParaRPr sz="2200" b="0" i="0" u="none" strike="noStrike" cap="none" dirty="0">
              <a:solidFill>
                <a:schemeClr val="dk1"/>
              </a:solidFill>
              <a:latin typeface="Calibri"/>
              <a:ea typeface="Calibri"/>
              <a:cs typeface="Calibri"/>
              <a:sym typeface="Calibri"/>
            </a:endParaRPr>
          </a:p>
        </p:txBody>
      </p:sp>
      <p:grpSp>
        <p:nvGrpSpPr>
          <p:cNvPr id="2" name="Google Shape;108;p16">
            <a:extLst>
              <a:ext uri="{FF2B5EF4-FFF2-40B4-BE49-F238E27FC236}">
                <a16:creationId xmlns:a16="http://schemas.microsoft.com/office/drawing/2014/main" xmlns="" id="{558C4751-CD5D-C965-AA3D-DAA78D05A99E}"/>
              </a:ext>
            </a:extLst>
          </p:cNvPr>
          <p:cNvGrpSpPr/>
          <p:nvPr/>
        </p:nvGrpSpPr>
        <p:grpSpPr>
          <a:xfrm>
            <a:off x="14568184" y="83609"/>
            <a:ext cx="3516631" cy="805828"/>
            <a:chOff x="0" y="0"/>
            <a:chExt cx="1172210" cy="269166"/>
          </a:xfrm>
        </p:grpSpPr>
        <p:pic>
          <p:nvPicPr>
            <p:cNvPr id="3" name="Google Shape;109;p16">
              <a:extLst>
                <a:ext uri="{FF2B5EF4-FFF2-40B4-BE49-F238E27FC236}">
                  <a16:creationId xmlns:a16="http://schemas.microsoft.com/office/drawing/2014/main" xmlns="" id="{914A7DC4-62A9-E95F-9DEC-13A0CD355842}"/>
                </a:ext>
              </a:extLst>
            </p:cNvPr>
            <p:cNvPicPr preferRelativeResize="0"/>
            <p:nvPr/>
          </p:nvPicPr>
          <p:blipFill rotWithShape="1">
            <a:blip r:embed="rId3">
              <a:alphaModFix/>
            </a:blip>
            <a:srcRect/>
            <a:stretch/>
          </p:blipFill>
          <p:spPr>
            <a:xfrm>
              <a:off x="266700" y="28575"/>
              <a:ext cx="905510" cy="91440"/>
            </a:xfrm>
            <a:prstGeom prst="rect">
              <a:avLst/>
            </a:prstGeom>
            <a:noFill/>
            <a:ln>
              <a:noFill/>
            </a:ln>
          </p:spPr>
        </p:pic>
        <p:pic>
          <p:nvPicPr>
            <p:cNvPr id="4" name="Google Shape;110;p16">
              <a:extLst>
                <a:ext uri="{FF2B5EF4-FFF2-40B4-BE49-F238E27FC236}">
                  <a16:creationId xmlns:a16="http://schemas.microsoft.com/office/drawing/2014/main" xmlns="" id="{E2D0F434-3F44-15F7-883D-A9F62316DC94}"/>
                </a:ext>
              </a:extLst>
            </p:cNvPr>
            <p:cNvPicPr preferRelativeResize="0"/>
            <p:nvPr/>
          </p:nvPicPr>
          <p:blipFill rotWithShape="1">
            <a:blip r:embed="rId4">
              <a:alphaModFix/>
            </a:blip>
            <a:srcRect/>
            <a:stretch/>
          </p:blipFill>
          <p:spPr>
            <a:xfrm>
              <a:off x="266700" y="152400"/>
              <a:ext cx="840105" cy="91440"/>
            </a:xfrm>
            <a:prstGeom prst="rect">
              <a:avLst/>
            </a:prstGeom>
            <a:noFill/>
            <a:ln>
              <a:noFill/>
            </a:ln>
          </p:spPr>
        </p:pic>
        <p:grpSp>
          <p:nvGrpSpPr>
            <p:cNvPr id="5" name="Google Shape;111;p16">
              <a:extLst>
                <a:ext uri="{FF2B5EF4-FFF2-40B4-BE49-F238E27FC236}">
                  <a16:creationId xmlns:a16="http://schemas.microsoft.com/office/drawing/2014/main" xmlns="" id="{BE55D0CC-AB8C-022F-E316-74F311416F61}"/>
                </a:ext>
              </a:extLst>
            </p:cNvPr>
            <p:cNvGrpSpPr/>
            <p:nvPr/>
          </p:nvGrpSpPr>
          <p:grpSpPr>
            <a:xfrm>
              <a:off x="0" y="0"/>
              <a:ext cx="180499" cy="269166"/>
              <a:chOff x="0" y="0"/>
              <a:chExt cx="396875" cy="591833"/>
            </a:xfrm>
          </p:grpSpPr>
          <p:sp>
            <p:nvSpPr>
              <p:cNvPr id="6" name="Google Shape;112;p16">
                <a:extLst>
                  <a:ext uri="{FF2B5EF4-FFF2-40B4-BE49-F238E27FC236}">
                    <a16:creationId xmlns:a16="http://schemas.microsoft.com/office/drawing/2014/main" xmlns="" id="{89B516E1-0EA7-15B3-EFC0-C6CB4ACFC16D}"/>
                  </a:ext>
                </a:extLst>
              </p:cNvPr>
              <p:cNvSpPr/>
              <p:nvPr/>
            </p:nvSpPr>
            <p:spPr>
              <a:xfrm>
                <a:off x="0" y="13"/>
                <a:ext cx="396875" cy="591820"/>
              </a:xfrm>
              <a:custGeom>
                <a:avLst/>
                <a:gdLst/>
                <a:ahLst/>
                <a:cxnLst/>
                <a:rect l="l" t="t" r="r" b="b"/>
                <a:pathLst>
                  <a:path w="396875" h="591820" extrusionOk="0">
                    <a:moveTo>
                      <a:pt x="274002" y="353999"/>
                    </a:moveTo>
                    <a:lnTo>
                      <a:pt x="259816" y="312775"/>
                    </a:lnTo>
                    <a:lnTo>
                      <a:pt x="217766" y="287337"/>
                    </a:lnTo>
                    <a:lnTo>
                      <a:pt x="200253" y="285978"/>
                    </a:lnTo>
                    <a:lnTo>
                      <a:pt x="186258" y="287007"/>
                    </a:lnTo>
                    <a:lnTo>
                      <a:pt x="174510" y="289864"/>
                    </a:lnTo>
                    <a:lnTo>
                      <a:pt x="164528" y="294233"/>
                    </a:lnTo>
                    <a:lnTo>
                      <a:pt x="155816" y="299758"/>
                    </a:lnTo>
                    <a:lnTo>
                      <a:pt x="178371" y="258546"/>
                    </a:lnTo>
                    <a:lnTo>
                      <a:pt x="182841" y="231736"/>
                    </a:lnTo>
                    <a:lnTo>
                      <a:pt x="166471" y="207594"/>
                    </a:lnTo>
                    <a:lnTo>
                      <a:pt x="126542" y="174371"/>
                    </a:lnTo>
                    <a:lnTo>
                      <a:pt x="126771" y="338061"/>
                    </a:lnTo>
                    <a:lnTo>
                      <a:pt x="126492" y="381088"/>
                    </a:lnTo>
                    <a:lnTo>
                      <a:pt x="151485" y="443865"/>
                    </a:lnTo>
                    <a:lnTo>
                      <a:pt x="186893" y="461352"/>
                    </a:lnTo>
                    <a:lnTo>
                      <a:pt x="227914" y="457060"/>
                    </a:lnTo>
                    <a:lnTo>
                      <a:pt x="265023" y="421995"/>
                    </a:lnTo>
                    <a:lnTo>
                      <a:pt x="237528" y="433616"/>
                    </a:lnTo>
                    <a:lnTo>
                      <a:pt x="210870" y="436321"/>
                    </a:lnTo>
                    <a:lnTo>
                      <a:pt x="166712" y="411645"/>
                    </a:lnTo>
                    <a:lnTo>
                      <a:pt x="156044" y="376593"/>
                    </a:lnTo>
                    <a:lnTo>
                      <a:pt x="156718" y="362369"/>
                    </a:lnTo>
                    <a:lnTo>
                      <a:pt x="161112" y="345833"/>
                    </a:lnTo>
                    <a:lnTo>
                      <a:pt x="170370" y="332892"/>
                    </a:lnTo>
                    <a:lnTo>
                      <a:pt x="183413" y="324091"/>
                    </a:lnTo>
                    <a:lnTo>
                      <a:pt x="199186" y="319989"/>
                    </a:lnTo>
                    <a:lnTo>
                      <a:pt x="214833" y="320916"/>
                    </a:lnTo>
                    <a:lnTo>
                      <a:pt x="228803" y="326402"/>
                    </a:lnTo>
                    <a:lnTo>
                      <a:pt x="239115" y="337337"/>
                    </a:lnTo>
                    <a:lnTo>
                      <a:pt x="243814" y="354571"/>
                    </a:lnTo>
                    <a:lnTo>
                      <a:pt x="242049" y="365594"/>
                    </a:lnTo>
                    <a:lnTo>
                      <a:pt x="236372" y="375666"/>
                    </a:lnTo>
                    <a:lnTo>
                      <a:pt x="227317" y="382752"/>
                    </a:lnTo>
                    <a:lnTo>
                      <a:pt x="215468" y="384835"/>
                    </a:lnTo>
                    <a:lnTo>
                      <a:pt x="225818" y="374129"/>
                    </a:lnTo>
                    <a:lnTo>
                      <a:pt x="226009" y="364731"/>
                    </a:lnTo>
                    <a:lnTo>
                      <a:pt x="224637" y="354431"/>
                    </a:lnTo>
                    <a:lnTo>
                      <a:pt x="220268" y="346697"/>
                    </a:lnTo>
                    <a:lnTo>
                      <a:pt x="213156" y="341744"/>
                    </a:lnTo>
                    <a:lnTo>
                      <a:pt x="203555" y="339788"/>
                    </a:lnTo>
                    <a:lnTo>
                      <a:pt x="192557" y="342176"/>
                    </a:lnTo>
                    <a:lnTo>
                      <a:pt x="183832" y="348945"/>
                    </a:lnTo>
                    <a:lnTo>
                      <a:pt x="178041" y="359257"/>
                    </a:lnTo>
                    <a:lnTo>
                      <a:pt x="175907" y="372262"/>
                    </a:lnTo>
                    <a:lnTo>
                      <a:pt x="177825" y="385737"/>
                    </a:lnTo>
                    <a:lnTo>
                      <a:pt x="212394" y="413664"/>
                    </a:lnTo>
                    <a:lnTo>
                      <a:pt x="222656" y="414083"/>
                    </a:lnTo>
                    <a:lnTo>
                      <a:pt x="232943" y="412280"/>
                    </a:lnTo>
                    <a:lnTo>
                      <a:pt x="244195" y="408241"/>
                    </a:lnTo>
                    <a:lnTo>
                      <a:pt x="258165" y="398665"/>
                    </a:lnTo>
                    <a:lnTo>
                      <a:pt x="267373" y="386359"/>
                    </a:lnTo>
                    <a:lnTo>
                      <a:pt x="272453" y="371424"/>
                    </a:lnTo>
                    <a:lnTo>
                      <a:pt x="274002" y="353999"/>
                    </a:lnTo>
                    <a:close/>
                  </a:path>
                  <a:path w="396875" h="591820" extrusionOk="0">
                    <a:moveTo>
                      <a:pt x="396417" y="299770"/>
                    </a:moveTo>
                    <a:lnTo>
                      <a:pt x="283489" y="299770"/>
                    </a:lnTo>
                    <a:lnTo>
                      <a:pt x="283502" y="393128"/>
                    </a:lnTo>
                    <a:lnTo>
                      <a:pt x="279552" y="417055"/>
                    </a:lnTo>
                    <a:lnTo>
                      <a:pt x="265569" y="445185"/>
                    </a:lnTo>
                    <a:lnTo>
                      <a:pt x="238290" y="468579"/>
                    </a:lnTo>
                    <a:lnTo>
                      <a:pt x="194437" y="478358"/>
                    </a:lnTo>
                    <a:lnTo>
                      <a:pt x="161150" y="470776"/>
                    </a:lnTo>
                    <a:lnTo>
                      <a:pt x="135369" y="451040"/>
                    </a:lnTo>
                    <a:lnTo>
                      <a:pt x="118706" y="423659"/>
                    </a:lnTo>
                    <a:lnTo>
                      <a:pt x="112788" y="393128"/>
                    </a:lnTo>
                    <a:lnTo>
                      <a:pt x="112788" y="299770"/>
                    </a:lnTo>
                    <a:lnTo>
                      <a:pt x="0" y="299770"/>
                    </a:lnTo>
                    <a:lnTo>
                      <a:pt x="38" y="387654"/>
                    </a:lnTo>
                    <a:lnTo>
                      <a:pt x="812" y="430110"/>
                    </a:lnTo>
                    <a:lnTo>
                      <a:pt x="7213" y="481253"/>
                    </a:lnTo>
                    <a:lnTo>
                      <a:pt x="32232" y="527837"/>
                    </a:lnTo>
                    <a:lnTo>
                      <a:pt x="78790" y="566966"/>
                    </a:lnTo>
                    <a:lnTo>
                      <a:pt x="114655" y="581075"/>
                    </a:lnTo>
                    <a:lnTo>
                      <a:pt x="155117" y="589127"/>
                    </a:lnTo>
                    <a:lnTo>
                      <a:pt x="198208" y="591693"/>
                    </a:lnTo>
                    <a:lnTo>
                      <a:pt x="241300" y="589127"/>
                    </a:lnTo>
                    <a:lnTo>
                      <a:pt x="281762" y="581075"/>
                    </a:lnTo>
                    <a:lnTo>
                      <a:pt x="317614" y="566966"/>
                    </a:lnTo>
                    <a:lnTo>
                      <a:pt x="364172" y="527837"/>
                    </a:lnTo>
                    <a:lnTo>
                      <a:pt x="389204" y="481253"/>
                    </a:lnTo>
                    <a:lnTo>
                      <a:pt x="395617" y="430110"/>
                    </a:lnTo>
                    <a:lnTo>
                      <a:pt x="396417" y="365366"/>
                    </a:lnTo>
                    <a:lnTo>
                      <a:pt x="396417" y="299770"/>
                    </a:lnTo>
                    <a:close/>
                  </a:path>
                  <a:path w="396875" h="591820" extrusionOk="0">
                    <a:moveTo>
                      <a:pt x="396417" y="0"/>
                    </a:moveTo>
                    <a:lnTo>
                      <a:pt x="283502" y="0"/>
                    </a:lnTo>
                    <a:lnTo>
                      <a:pt x="283451" y="149123"/>
                    </a:lnTo>
                    <a:lnTo>
                      <a:pt x="113030" y="0"/>
                    </a:lnTo>
                    <a:lnTo>
                      <a:pt x="0" y="0"/>
                    </a:lnTo>
                    <a:lnTo>
                      <a:pt x="0" y="285978"/>
                    </a:lnTo>
                    <a:lnTo>
                      <a:pt x="112725" y="285978"/>
                    </a:lnTo>
                    <a:lnTo>
                      <a:pt x="112610" y="145135"/>
                    </a:lnTo>
                    <a:lnTo>
                      <a:pt x="283502" y="285978"/>
                    </a:lnTo>
                    <a:lnTo>
                      <a:pt x="396417" y="285978"/>
                    </a:lnTo>
                    <a:lnTo>
                      <a:pt x="396417" y="0"/>
                    </a:lnTo>
                    <a:close/>
                  </a:path>
                </a:pathLst>
              </a:custGeom>
              <a:solidFill>
                <a:srgbClr val="E4B55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7" name="Google Shape;113;p16">
                <a:extLst>
                  <a:ext uri="{FF2B5EF4-FFF2-40B4-BE49-F238E27FC236}">
                    <a16:creationId xmlns:a16="http://schemas.microsoft.com/office/drawing/2014/main" xmlns="" id="{23BAEDAA-7D43-6360-23C7-15A6A974255F}"/>
                  </a:ext>
                </a:extLst>
              </p:cNvPr>
              <p:cNvPicPr preferRelativeResize="0"/>
              <p:nvPr/>
            </p:nvPicPr>
            <p:blipFill rotWithShape="1">
              <a:blip r:embed="rId5">
                <a:alphaModFix/>
              </a:blip>
              <a:srcRect/>
              <a:stretch/>
            </p:blipFill>
            <p:spPr>
              <a:xfrm>
                <a:off x="128893" y="0"/>
                <a:ext cx="140760" cy="120038"/>
              </a:xfrm>
              <a:prstGeom prst="rect">
                <a:avLst/>
              </a:prstGeom>
              <a:noFill/>
              <a:ln>
                <a:noFill/>
              </a:ln>
            </p:spPr>
          </p:pic>
        </p:grpSp>
      </p:grpSp>
      <p:sp>
        <p:nvSpPr>
          <p:cNvPr id="8" name="Google Shape;100;p15">
            <a:extLst>
              <a:ext uri="{FF2B5EF4-FFF2-40B4-BE49-F238E27FC236}">
                <a16:creationId xmlns:a16="http://schemas.microsoft.com/office/drawing/2014/main" xmlns="" id="{3F48A371-9483-D7F7-6611-97F4C6D832A7}"/>
              </a:ext>
            </a:extLst>
          </p:cNvPr>
          <p:cNvSpPr txBox="1"/>
          <p:nvPr/>
        </p:nvSpPr>
        <p:spPr>
          <a:xfrm>
            <a:off x="418067" y="988147"/>
            <a:ext cx="15941380" cy="5250074"/>
          </a:xfrm>
          <a:prstGeom prst="rect">
            <a:avLst/>
          </a:prstGeom>
          <a:noFill/>
          <a:ln>
            <a:noFill/>
          </a:ln>
        </p:spPr>
        <p:txBody>
          <a:bodyPr spcFirstLastPara="1" wrap="square" lIns="0" tIns="17700" rIns="0" bIns="0" anchor="t" anchorCtr="0">
            <a:spAutoFit/>
          </a:bodyPr>
          <a:lstStyle/>
          <a:p>
            <a:pPr marL="0" marR="0" lvl="0" indent="0" algn="l" rtl="0">
              <a:lnSpc>
                <a:spcPct val="100000"/>
              </a:lnSpc>
              <a:spcBef>
                <a:spcPts val="0"/>
              </a:spcBef>
              <a:spcAft>
                <a:spcPts val="0"/>
              </a:spcAft>
              <a:buNone/>
            </a:pPr>
            <a:r>
              <a:rPr lang="ru-RU" sz="3400" b="0" i="0" u="none" strike="noStrike" cap="none" dirty="0" smtClean="0">
                <a:solidFill>
                  <a:schemeClr val="dk1"/>
                </a:solidFill>
                <a:latin typeface="Calibri"/>
                <a:ea typeface="Calibri"/>
                <a:cs typeface="Calibri"/>
                <a:sym typeface="Calibri"/>
              </a:rPr>
              <a:t>Темы, которые рассмотрим сегодня:</a:t>
            </a:r>
            <a:endParaRPr lang="en-US" sz="3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en-US" sz="3400" dirty="0">
              <a:solidFill>
                <a:schemeClr val="dk1"/>
              </a:solidFill>
              <a:latin typeface="Calibri"/>
              <a:ea typeface="Calibri"/>
              <a:cs typeface="Calibri"/>
              <a:sym typeface="Calibri"/>
            </a:endParaRPr>
          </a:p>
          <a:p>
            <a:pPr lvl="0"/>
            <a:r>
              <a:rPr lang="ru-RU" sz="3400" dirty="0" smtClean="0">
                <a:solidFill>
                  <a:schemeClr val="dk1"/>
                </a:solidFill>
                <a:latin typeface="Calibri"/>
                <a:ea typeface="Calibri"/>
                <a:cs typeface="Calibri"/>
                <a:sym typeface="Calibri"/>
              </a:rPr>
              <a:t>Адаптация </a:t>
            </a:r>
            <a:r>
              <a:rPr lang="ru-RU" sz="3400" dirty="0">
                <a:solidFill>
                  <a:schemeClr val="dk1"/>
                </a:solidFill>
                <a:latin typeface="Calibri"/>
                <a:ea typeface="Calibri"/>
                <a:cs typeface="Calibri"/>
                <a:sym typeface="Calibri"/>
              </a:rPr>
              <a:t>протоколов оценки в эпоху </a:t>
            </a:r>
            <a:r>
              <a:rPr lang="ru-RU" sz="3400" dirty="0" smtClean="0">
                <a:solidFill>
                  <a:schemeClr val="dk1"/>
                </a:solidFill>
                <a:latin typeface="Calibri"/>
                <a:ea typeface="Calibri"/>
                <a:cs typeface="Calibri"/>
                <a:sym typeface="Calibri"/>
              </a:rPr>
              <a:t>ИИ</a:t>
            </a:r>
          </a:p>
          <a:p>
            <a:pPr lvl="0"/>
            <a:endParaRPr lang="ru-RU" sz="3400" noProof="0" dirty="0">
              <a:solidFill>
                <a:schemeClr val="dk1"/>
              </a:solidFill>
              <a:latin typeface="Calibri"/>
              <a:ea typeface="Calibri"/>
              <a:cs typeface="Calibri"/>
              <a:sym typeface="Calibri"/>
            </a:endParaRPr>
          </a:p>
          <a:p>
            <a:pPr lvl="0"/>
            <a:endParaRPr lang="en-US" sz="3400" noProof="0" dirty="0">
              <a:solidFill>
                <a:schemeClr val="dk1"/>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Tx/>
              <a:tabLst/>
              <a:defRPr/>
            </a:pPr>
            <a:endParaRPr lang="en-US" sz="3400" dirty="0">
              <a:solidFill>
                <a:schemeClr val="dk1"/>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Tx/>
              <a:tabLst/>
              <a:defRPr/>
            </a:pPr>
            <a:endParaRPr lang="en-US" sz="3400" noProof="0" dirty="0">
              <a:solidFill>
                <a:schemeClr val="dk1"/>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Tx/>
              <a:tabLst/>
              <a:defRPr/>
            </a:pPr>
            <a:endParaRPr lang="en-US" sz="3400" dirty="0">
              <a:solidFill>
                <a:schemeClr val="dk1"/>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Tx/>
              <a:tabLst/>
              <a:defRPr/>
            </a:pPr>
            <a:endParaRPr lang="en-US" sz="3400" noProof="0" dirty="0">
              <a:solidFill>
                <a:schemeClr val="dk1"/>
              </a:solidFill>
              <a:latin typeface="Calibri"/>
              <a:ea typeface="Calibri"/>
              <a:cs typeface="Calibri"/>
              <a:sym typeface="Calibri"/>
            </a:endParaRPr>
          </a:p>
          <a:p>
            <a:pPr>
              <a:defRPr/>
            </a:pPr>
            <a:r>
              <a:rPr lang="en-US" sz="3400" dirty="0" smtClean="0">
                <a:latin typeface="Calibri"/>
                <a:ea typeface="Calibri"/>
                <a:cs typeface="Calibri"/>
                <a:sym typeface="Calibri"/>
              </a:rPr>
              <a:t>2</a:t>
            </a:r>
            <a:r>
              <a:rPr kumimoji="0" lang="en-US" sz="3400" b="0" i="0" u="none" strike="noStrike" kern="0" cap="none" spc="0" normalizeH="0" baseline="0" noProof="0" dirty="0">
                <a:ln>
                  <a:noFill/>
                </a:ln>
                <a:solidFill>
                  <a:srgbClr val="000000"/>
                </a:solidFill>
                <a:effectLst/>
                <a:uLnTx/>
                <a:uFillTx/>
                <a:latin typeface="Calibri"/>
                <a:ea typeface="Calibri"/>
                <a:cs typeface="Calibri"/>
                <a:sym typeface="Calibri"/>
              </a:rPr>
              <a:t>. </a:t>
            </a:r>
            <a:r>
              <a:rPr lang="ru-RU" sz="2800" dirty="0" smtClean="0">
                <a:latin typeface="Inter"/>
                <a:ea typeface="Inter"/>
                <a:cs typeface="Inter"/>
                <a:sym typeface="Inter"/>
              </a:rPr>
              <a:t>К </a:t>
            </a:r>
            <a:r>
              <a:rPr lang="ru-RU" sz="2800" dirty="0">
                <a:latin typeface="Inter"/>
                <a:ea typeface="Inter"/>
                <a:cs typeface="Inter"/>
                <a:sym typeface="Inter"/>
              </a:rPr>
              <a:t>новой эпохе доверия и </a:t>
            </a:r>
            <a:r>
              <a:rPr lang="ru-RU" sz="2800" dirty="0" err="1">
                <a:latin typeface="Inter"/>
                <a:ea typeface="Inter"/>
                <a:cs typeface="Inter"/>
                <a:sym typeface="Inter"/>
              </a:rPr>
              <a:t>валидности</a:t>
            </a:r>
            <a:r>
              <a:rPr lang="ru-RU" sz="2800" dirty="0">
                <a:latin typeface="Inter"/>
                <a:ea typeface="Inter"/>
                <a:cs typeface="Inter"/>
                <a:sym typeface="Inter"/>
              </a:rPr>
              <a:t> для ЕНТ и "</a:t>
            </a:r>
            <a:r>
              <a:rPr lang="ru-RU" sz="2800" dirty="0" err="1">
                <a:latin typeface="Inter"/>
                <a:ea typeface="Inter"/>
                <a:cs typeface="Inter"/>
                <a:sym typeface="Inter"/>
              </a:rPr>
              <a:t>модо</a:t>
            </a:r>
            <a:r>
              <a:rPr lang="ru-RU" sz="2800" dirty="0">
                <a:latin typeface="Inter"/>
                <a:ea typeface="Inter"/>
                <a:cs typeface="Inter"/>
                <a:sym typeface="Inter"/>
              </a:rPr>
              <a:t>"</a:t>
            </a:r>
            <a:endParaRPr kumimoji="0" lang="en-US" sz="3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9" name="Picture 2" descr="220+ College Student Writing Essay Stock Photos, Pictures &amp; Royalty-Free  Images - iStock">
            <a:extLst>
              <a:ext uri="{FF2B5EF4-FFF2-40B4-BE49-F238E27FC236}">
                <a16:creationId xmlns:a16="http://schemas.microsoft.com/office/drawing/2014/main" xmlns="" id="{06534423-92F1-28FD-E4CD-C18747B87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903" y="2738641"/>
            <a:ext cx="4135302" cy="2756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d Notes Online: Howie Schwach on High Stakes Testing in 2001 - Teachers  Concerned, UFT Ignores - Ed Notes Redux - Feb. 2001">
            <a:extLst>
              <a:ext uri="{FF2B5EF4-FFF2-40B4-BE49-F238E27FC236}">
                <a16:creationId xmlns:a16="http://schemas.microsoft.com/office/drawing/2014/main" xmlns="" id="{53C7E0CF-A2BC-61AD-5AC2-19909D848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066" y="6331574"/>
            <a:ext cx="4904351" cy="31309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9DA5C6F-E8A2-A4C1-F88A-F04D126D08D3}"/>
              </a:ext>
            </a:extLst>
          </p:cNvPr>
          <p:cNvPicPr>
            <a:picLocks noChangeAspect="1"/>
          </p:cNvPicPr>
          <p:nvPr/>
        </p:nvPicPr>
        <p:blipFill>
          <a:blip r:embed="rId8"/>
          <a:stretch>
            <a:fillRect/>
          </a:stretch>
        </p:blipFill>
        <p:spPr>
          <a:xfrm>
            <a:off x="12004012" y="6058421"/>
            <a:ext cx="5669840" cy="3441265"/>
          </a:xfrm>
          <a:prstGeom prst="rect">
            <a:avLst/>
          </a:prstGeom>
        </p:spPr>
      </p:pic>
      <p:sp>
        <p:nvSpPr>
          <p:cNvPr id="12" name="Up Arrow 11">
            <a:extLst>
              <a:ext uri="{FF2B5EF4-FFF2-40B4-BE49-F238E27FC236}">
                <a16:creationId xmlns:a16="http://schemas.microsoft.com/office/drawing/2014/main" xmlns="" id="{10DA249D-ACE8-7DF9-10D4-6F0449C9D8F6}"/>
              </a:ext>
            </a:extLst>
          </p:cNvPr>
          <p:cNvSpPr/>
          <p:nvPr/>
        </p:nvSpPr>
        <p:spPr>
          <a:xfrm rot="5400000">
            <a:off x="9774268" y="5956930"/>
            <a:ext cx="615552" cy="355599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13 Ways Writers Should Embrace Generative AI">
            <a:extLst>
              <a:ext uri="{FF2B5EF4-FFF2-40B4-BE49-F238E27FC236}">
                <a16:creationId xmlns:a16="http://schemas.microsoft.com/office/drawing/2014/main" xmlns="" id="{819DDBBA-4B31-824F-920D-D836CE49EA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74205" y="2738641"/>
            <a:ext cx="4899962" cy="275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7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00" name="Google Shape;100;p15"/>
          <p:cNvSpPr txBox="1"/>
          <p:nvPr/>
        </p:nvSpPr>
        <p:spPr>
          <a:xfrm>
            <a:off x="82787" y="9499686"/>
            <a:ext cx="8340600" cy="787314"/>
          </a:xfrm>
          <a:prstGeom prst="rect">
            <a:avLst/>
          </a:prstGeom>
          <a:noFill/>
          <a:ln>
            <a:noFill/>
          </a:ln>
        </p:spPr>
        <p:txBody>
          <a:bodyPr spcFirstLastPara="1" wrap="square" lIns="0" tIns="17700" rIns="0" bIns="0" anchor="t" anchorCtr="0">
            <a:spAutoFit/>
          </a:bodyPr>
          <a:lstStyle/>
          <a:p>
            <a:pPr marL="0" marR="0" lvl="0" indent="0" algn="l" rtl="0">
              <a:lnSpc>
                <a:spcPct val="100000"/>
              </a:lnSpc>
              <a:spcBef>
                <a:spcPts val="0"/>
              </a:spcBef>
              <a:spcAft>
                <a:spcPts val="0"/>
              </a:spcAft>
              <a:buNone/>
            </a:pPr>
            <a:r>
              <a:rPr lang="en-US" sz="2500" b="0" i="0" u="none" strike="noStrike" cap="none" dirty="0">
                <a:solidFill>
                  <a:schemeClr val="dk1"/>
                </a:solidFill>
                <a:latin typeface="Calibri"/>
                <a:ea typeface="Calibri"/>
                <a:cs typeface="Calibri"/>
                <a:sym typeface="Calibri"/>
              </a:rPr>
              <a:t>Office of the Provost</a:t>
            </a:r>
            <a:endParaRPr sz="2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500" b="0" i="0" u="none" strike="noStrike" cap="none" dirty="0" err="1">
                <a:solidFill>
                  <a:schemeClr val="dk1"/>
                </a:solidFill>
                <a:latin typeface="Calibri"/>
                <a:ea typeface="Calibri"/>
                <a:cs typeface="Calibri"/>
                <a:sym typeface="Calibri"/>
              </a:rPr>
              <a:t>ie.nu.edu.kz</a:t>
            </a:r>
            <a:r>
              <a:rPr lang="en-US" sz="2500" b="0" i="0" u="none" strike="noStrike" cap="none" dirty="0">
                <a:solidFill>
                  <a:schemeClr val="dk1"/>
                </a:solidFill>
                <a:latin typeface="Calibri"/>
                <a:ea typeface="Calibri"/>
                <a:cs typeface="Calibri"/>
                <a:sym typeface="Calibri"/>
              </a:rPr>
              <a:t> </a:t>
            </a:r>
            <a:endParaRPr sz="2500" b="0" i="0" u="none" strike="noStrike" cap="none" dirty="0">
              <a:solidFill>
                <a:schemeClr val="dk1"/>
              </a:solidFill>
              <a:latin typeface="Calibri"/>
              <a:ea typeface="Calibri"/>
              <a:cs typeface="Calibri"/>
              <a:sym typeface="Calibri"/>
            </a:endParaRPr>
          </a:p>
        </p:txBody>
      </p:sp>
      <p:grpSp>
        <p:nvGrpSpPr>
          <p:cNvPr id="2" name="Google Shape;108;p16">
            <a:extLst>
              <a:ext uri="{FF2B5EF4-FFF2-40B4-BE49-F238E27FC236}">
                <a16:creationId xmlns:a16="http://schemas.microsoft.com/office/drawing/2014/main" xmlns="" id="{558C4751-CD5D-C965-AA3D-DAA78D05A99E}"/>
              </a:ext>
            </a:extLst>
          </p:cNvPr>
          <p:cNvGrpSpPr/>
          <p:nvPr/>
        </p:nvGrpSpPr>
        <p:grpSpPr>
          <a:xfrm>
            <a:off x="14568184" y="83609"/>
            <a:ext cx="3516631" cy="805828"/>
            <a:chOff x="0" y="0"/>
            <a:chExt cx="1172210" cy="269166"/>
          </a:xfrm>
        </p:grpSpPr>
        <p:pic>
          <p:nvPicPr>
            <p:cNvPr id="3" name="Google Shape;109;p16">
              <a:extLst>
                <a:ext uri="{FF2B5EF4-FFF2-40B4-BE49-F238E27FC236}">
                  <a16:creationId xmlns:a16="http://schemas.microsoft.com/office/drawing/2014/main" xmlns="" id="{914A7DC4-62A9-E95F-9DEC-13A0CD355842}"/>
                </a:ext>
              </a:extLst>
            </p:cNvPr>
            <p:cNvPicPr preferRelativeResize="0"/>
            <p:nvPr/>
          </p:nvPicPr>
          <p:blipFill rotWithShape="1">
            <a:blip r:embed="rId3">
              <a:alphaModFix/>
            </a:blip>
            <a:srcRect/>
            <a:stretch/>
          </p:blipFill>
          <p:spPr>
            <a:xfrm>
              <a:off x="266700" y="28575"/>
              <a:ext cx="905510" cy="91440"/>
            </a:xfrm>
            <a:prstGeom prst="rect">
              <a:avLst/>
            </a:prstGeom>
            <a:noFill/>
            <a:ln>
              <a:noFill/>
            </a:ln>
          </p:spPr>
        </p:pic>
        <p:pic>
          <p:nvPicPr>
            <p:cNvPr id="4" name="Google Shape;110;p16">
              <a:extLst>
                <a:ext uri="{FF2B5EF4-FFF2-40B4-BE49-F238E27FC236}">
                  <a16:creationId xmlns:a16="http://schemas.microsoft.com/office/drawing/2014/main" xmlns="" id="{E2D0F434-3F44-15F7-883D-A9F62316DC94}"/>
                </a:ext>
              </a:extLst>
            </p:cNvPr>
            <p:cNvPicPr preferRelativeResize="0"/>
            <p:nvPr/>
          </p:nvPicPr>
          <p:blipFill rotWithShape="1">
            <a:blip r:embed="rId4">
              <a:alphaModFix/>
            </a:blip>
            <a:srcRect/>
            <a:stretch/>
          </p:blipFill>
          <p:spPr>
            <a:xfrm>
              <a:off x="266700" y="152400"/>
              <a:ext cx="840105" cy="91440"/>
            </a:xfrm>
            <a:prstGeom prst="rect">
              <a:avLst/>
            </a:prstGeom>
            <a:noFill/>
            <a:ln>
              <a:noFill/>
            </a:ln>
          </p:spPr>
        </p:pic>
        <p:grpSp>
          <p:nvGrpSpPr>
            <p:cNvPr id="5" name="Google Shape;111;p16">
              <a:extLst>
                <a:ext uri="{FF2B5EF4-FFF2-40B4-BE49-F238E27FC236}">
                  <a16:creationId xmlns:a16="http://schemas.microsoft.com/office/drawing/2014/main" xmlns="" id="{BE55D0CC-AB8C-022F-E316-74F311416F61}"/>
                </a:ext>
              </a:extLst>
            </p:cNvPr>
            <p:cNvGrpSpPr/>
            <p:nvPr/>
          </p:nvGrpSpPr>
          <p:grpSpPr>
            <a:xfrm>
              <a:off x="0" y="0"/>
              <a:ext cx="180499" cy="269166"/>
              <a:chOff x="0" y="0"/>
              <a:chExt cx="396875" cy="591833"/>
            </a:xfrm>
          </p:grpSpPr>
          <p:sp>
            <p:nvSpPr>
              <p:cNvPr id="6" name="Google Shape;112;p16">
                <a:extLst>
                  <a:ext uri="{FF2B5EF4-FFF2-40B4-BE49-F238E27FC236}">
                    <a16:creationId xmlns:a16="http://schemas.microsoft.com/office/drawing/2014/main" xmlns="" id="{89B516E1-0EA7-15B3-EFC0-C6CB4ACFC16D}"/>
                  </a:ext>
                </a:extLst>
              </p:cNvPr>
              <p:cNvSpPr/>
              <p:nvPr/>
            </p:nvSpPr>
            <p:spPr>
              <a:xfrm>
                <a:off x="0" y="13"/>
                <a:ext cx="396875" cy="591820"/>
              </a:xfrm>
              <a:custGeom>
                <a:avLst/>
                <a:gdLst/>
                <a:ahLst/>
                <a:cxnLst/>
                <a:rect l="l" t="t" r="r" b="b"/>
                <a:pathLst>
                  <a:path w="396875" h="591820" extrusionOk="0">
                    <a:moveTo>
                      <a:pt x="274002" y="353999"/>
                    </a:moveTo>
                    <a:lnTo>
                      <a:pt x="259816" y="312775"/>
                    </a:lnTo>
                    <a:lnTo>
                      <a:pt x="217766" y="287337"/>
                    </a:lnTo>
                    <a:lnTo>
                      <a:pt x="200253" y="285978"/>
                    </a:lnTo>
                    <a:lnTo>
                      <a:pt x="186258" y="287007"/>
                    </a:lnTo>
                    <a:lnTo>
                      <a:pt x="174510" y="289864"/>
                    </a:lnTo>
                    <a:lnTo>
                      <a:pt x="164528" y="294233"/>
                    </a:lnTo>
                    <a:lnTo>
                      <a:pt x="155816" y="299758"/>
                    </a:lnTo>
                    <a:lnTo>
                      <a:pt x="178371" y="258546"/>
                    </a:lnTo>
                    <a:lnTo>
                      <a:pt x="182841" y="231736"/>
                    </a:lnTo>
                    <a:lnTo>
                      <a:pt x="166471" y="207594"/>
                    </a:lnTo>
                    <a:lnTo>
                      <a:pt x="126542" y="174371"/>
                    </a:lnTo>
                    <a:lnTo>
                      <a:pt x="126771" y="338061"/>
                    </a:lnTo>
                    <a:lnTo>
                      <a:pt x="126492" y="381088"/>
                    </a:lnTo>
                    <a:lnTo>
                      <a:pt x="151485" y="443865"/>
                    </a:lnTo>
                    <a:lnTo>
                      <a:pt x="186893" y="461352"/>
                    </a:lnTo>
                    <a:lnTo>
                      <a:pt x="227914" y="457060"/>
                    </a:lnTo>
                    <a:lnTo>
                      <a:pt x="265023" y="421995"/>
                    </a:lnTo>
                    <a:lnTo>
                      <a:pt x="237528" y="433616"/>
                    </a:lnTo>
                    <a:lnTo>
                      <a:pt x="210870" y="436321"/>
                    </a:lnTo>
                    <a:lnTo>
                      <a:pt x="166712" y="411645"/>
                    </a:lnTo>
                    <a:lnTo>
                      <a:pt x="156044" y="376593"/>
                    </a:lnTo>
                    <a:lnTo>
                      <a:pt x="156718" y="362369"/>
                    </a:lnTo>
                    <a:lnTo>
                      <a:pt x="161112" y="345833"/>
                    </a:lnTo>
                    <a:lnTo>
                      <a:pt x="170370" y="332892"/>
                    </a:lnTo>
                    <a:lnTo>
                      <a:pt x="183413" y="324091"/>
                    </a:lnTo>
                    <a:lnTo>
                      <a:pt x="199186" y="319989"/>
                    </a:lnTo>
                    <a:lnTo>
                      <a:pt x="214833" y="320916"/>
                    </a:lnTo>
                    <a:lnTo>
                      <a:pt x="228803" y="326402"/>
                    </a:lnTo>
                    <a:lnTo>
                      <a:pt x="239115" y="337337"/>
                    </a:lnTo>
                    <a:lnTo>
                      <a:pt x="243814" y="354571"/>
                    </a:lnTo>
                    <a:lnTo>
                      <a:pt x="242049" y="365594"/>
                    </a:lnTo>
                    <a:lnTo>
                      <a:pt x="236372" y="375666"/>
                    </a:lnTo>
                    <a:lnTo>
                      <a:pt x="227317" y="382752"/>
                    </a:lnTo>
                    <a:lnTo>
                      <a:pt x="215468" y="384835"/>
                    </a:lnTo>
                    <a:lnTo>
                      <a:pt x="225818" y="374129"/>
                    </a:lnTo>
                    <a:lnTo>
                      <a:pt x="226009" y="364731"/>
                    </a:lnTo>
                    <a:lnTo>
                      <a:pt x="224637" y="354431"/>
                    </a:lnTo>
                    <a:lnTo>
                      <a:pt x="220268" y="346697"/>
                    </a:lnTo>
                    <a:lnTo>
                      <a:pt x="213156" y="341744"/>
                    </a:lnTo>
                    <a:lnTo>
                      <a:pt x="203555" y="339788"/>
                    </a:lnTo>
                    <a:lnTo>
                      <a:pt x="192557" y="342176"/>
                    </a:lnTo>
                    <a:lnTo>
                      <a:pt x="183832" y="348945"/>
                    </a:lnTo>
                    <a:lnTo>
                      <a:pt x="178041" y="359257"/>
                    </a:lnTo>
                    <a:lnTo>
                      <a:pt x="175907" y="372262"/>
                    </a:lnTo>
                    <a:lnTo>
                      <a:pt x="177825" y="385737"/>
                    </a:lnTo>
                    <a:lnTo>
                      <a:pt x="212394" y="413664"/>
                    </a:lnTo>
                    <a:lnTo>
                      <a:pt x="222656" y="414083"/>
                    </a:lnTo>
                    <a:lnTo>
                      <a:pt x="232943" y="412280"/>
                    </a:lnTo>
                    <a:lnTo>
                      <a:pt x="244195" y="408241"/>
                    </a:lnTo>
                    <a:lnTo>
                      <a:pt x="258165" y="398665"/>
                    </a:lnTo>
                    <a:lnTo>
                      <a:pt x="267373" y="386359"/>
                    </a:lnTo>
                    <a:lnTo>
                      <a:pt x="272453" y="371424"/>
                    </a:lnTo>
                    <a:lnTo>
                      <a:pt x="274002" y="353999"/>
                    </a:lnTo>
                    <a:close/>
                  </a:path>
                  <a:path w="396875" h="591820" extrusionOk="0">
                    <a:moveTo>
                      <a:pt x="396417" y="299770"/>
                    </a:moveTo>
                    <a:lnTo>
                      <a:pt x="283489" y="299770"/>
                    </a:lnTo>
                    <a:lnTo>
                      <a:pt x="283502" y="393128"/>
                    </a:lnTo>
                    <a:lnTo>
                      <a:pt x="279552" y="417055"/>
                    </a:lnTo>
                    <a:lnTo>
                      <a:pt x="265569" y="445185"/>
                    </a:lnTo>
                    <a:lnTo>
                      <a:pt x="238290" y="468579"/>
                    </a:lnTo>
                    <a:lnTo>
                      <a:pt x="194437" y="478358"/>
                    </a:lnTo>
                    <a:lnTo>
                      <a:pt x="161150" y="470776"/>
                    </a:lnTo>
                    <a:lnTo>
                      <a:pt x="135369" y="451040"/>
                    </a:lnTo>
                    <a:lnTo>
                      <a:pt x="118706" y="423659"/>
                    </a:lnTo>
                    <a:lnTo>
                      <a:pt x="112788" y="393128"/>
                    </a:lnTo>
                    <a:lnTo>
                      <a:pt x="112788" y="299770"/>
                    </a:lnTo>
                    <a:lnTo>
                      <a:pt x="0" y="299770"/>
                    </a:lnTo>
                    <a:lnTo>
                      <a:pt x="38" y="387654"/>
                    </a:lnTo>
                    <a:lnTo>
                      <a:pt x="812" y="430110"/>
                    </a:lnTo>
                    <a:lnTo>
                      <a:pt x="7213" y="481253"/>
                    </a:lnTo>
                    <a:lnTo>
                      <a:pt x="32232" y="527837"/>
                    </a:lnTo>
                    <a:lnTo>
                      <a:pt x="78790" y="566966"/>
                    </a:lnTo>
                    <a:lnTo>
                      <a:pt x="114655" y="581075"/>
                    </a:lnTo>
                    <a:lnTo>
                      <a:pt x="155117" y="589127"/>
                    </a:lnTo>
                    <a:lnTo>
                      <a:pt x="198208" y="591693"/>
                    </a:lnTo>
                    <a:lnTo>
                      <a:pt x="241300" y="589127"/>
                    </a:lnTo>
                    <a:lnTo>
                      <a:pt x="281762" y="581075"/>
                    </a:lnTo>
                    <a:lnTo>
                      <a:pt x="317614" y="566966"/>
                    </a:lnTo>
                    <a:lnTo>
                      <a:pt x="364172" y="527837"/>
                    </a:lnTo>
                    <a:lnTo>
                      <a:pt x="389204" y="481253"/>
                    </a:lnTo>
                    <a:lnTo>
                      <a:pt x="395617" y="430110"/>
                    </a:lnTo>
                    <a:lnTo>
                      <a:pt x="396417" y="365366"/>
                    </a:lnTo>
                    <a:lnTo>
                      <a:pt x="396417" y="299770"/>
                    </a:lnTo>
                    <a:close/>
                  </a:path>
                  <a:path w="396875" h="591820" extrusionOk="0">
                    <a:moveTo>
                      <a:pt x="396417" y="0"/>
                    </a:moveTo>
                    <a:lnTo>
                      <a:pt x="283502" y="0"/>
                    </a:lnTo>
                    <a:lnTo>
                      <a:pt x="283451" y="149123"/>
                    </a:lnTo>
                    <a:lnTo>
                      <a:pt x="113030" y="0"/>
                    </a:lnTo>
                    <a:lnTo>
                      <a:pt x="0" y="0"/>
                    </a:lnTo>
                    <a:lnTo>
                      <a:pt x="0" y="285978"/>
                    </a:lnTo>
                    <a:lnTo>
                      <a:pt x="112725" y="285978"/>
                    </a:lnTo>
                    <a:lnTo>
                      <a:pt x="112610" y="145135"/>
                    </a:lnTo>
                    <a:lnTo>
                      <a:pt x="283502" y="285978"/>
                    </a:lnTo>
                    <a:lnTo>
                      <a:pt x="396417" y="285978"/>
                    </a:lnTo>
                    <a:lnTo>
                      <a:pt x="396417" y="0"/>
                    </a:lnTo>
                    <a:close/>
                  </a:path>
                </a:pathLst>
              </a:custGeom>
              <a:solidFill>
                <a:srgbClr val="E4B55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7" name="Google Shape;113;p16">
                <a:extLst>
                  <a:ext uri="{FF2B5EF4-FFF2-40B4-BE49-F238E27FC236}">
                    <a16:creationId xmlns:a16="http://schemas.microsoft.com/office/drawing/2014/main" xmlns="" id="{23BAEDAA-7D43-6360-23C7-15A6A974255F}"/>
                  </a:ext>
                </a:extLst>
              </p:cNvPr>
              <p:cNvPicPr preferRelativeResize="0"/>
              <p:nvPr/>
            </p:nvPicPr>
            <p:blipFill rotWithShape="1">
              <a:blip r:embed="rId5">
                <a:alphaModFix/>
              </a:blip>
              <a:srcRect/>
              <a:stretch/>
            </p:blipFill>
            <p:spPr>
              <a:xfrm>
                <a:off x="128893" y="0"/>
                <a:ext cx="140760" cy="120038"/>
              </a:xfrm>
              <a:prstGeom prst="rect">
                <a:avLst/>
              </a:prstGeom>
              <a:noFill/>
              <a:ln>
                <a:noFill/>
              </a:ln>
            </p:spPr>
          </p:pic>
        </p:grpSp>
      </p:grpSp>
      <p:sp>
        <p:nvSpPr>
          <p:cNvPr id="11" name="TextBox 10">
            <a:extLst>
              <a:ext uri="{FF2B5EF4-FFF2-40B4-BE49-F238E27FC236}">
                <a16:creationId xmlns:a16="http://schemas.microsoft.com/office/drawing/2014/main" xmlns="" id="{A52A9DFE-3D51-17DA-A1B4-A191751B4BC8}"/>
              </a:ext>
            </a:extLst>
          </p:cNvPr>
          <p:cNvSpPr txBox="1"/>
          <p:nvPr/>
        </p:nvSpPr>
        <p:spPr>
          <a:xfrm>
            <a:off x="277829" y="745319"/>
            <a:ext cx="14025260" cy="615553"/>
          </a:xfrm>
          <a:prstGeom prst="rect">
            <a:avLst/>
          </a:prstGeom>
          <a:noFill/>
        </p:spPr>
        <p:txBody>
          <a:bodyPr wrap="square">
            <a:spAutoFit/>
          </a:bodyPr>
          <a:lstStyle/>
          <a:p>
            <a:pPr marL="514350" lvl="0" indent="-514350">
              <a:buAutoNum type="arabicPeriod"/>
            </a:pPr>
            <a:r>
              <a:rPr lang="ru-RU" sz="3400" dirty="0" smtClean="0">
                <a:solidFill>
                  <a:schemeClr val="dk1"/>
                </a:solidFill>
                <a:latin typeface="Calibri"/>
                <a:ea typeface="Calibri"/>
                <a:cs typeface="Calibri"/>
                <a:sym typeface="Calibri"/>
              </a:rPr>
              <a:t>6 </a:t>
            </a:r>
            <a:r>
              <a:rPr lang="ru-RU" sz="3400" dirty="0">
                <a:solidFill>
                  <a:schemeClr val="dk1"/>
                </a:solidFill>
                <a:latin typeface="Calibri"/>
                <a:ea typeface="Calibri"/>
                <a:cs typeface="Calibri"/>
                <a:sym typeface="Calibri"/>
              </a:rPr>
              <a:t>идей по адаптации протоколов оценки в эпоху ИИ </a:t>
            </a:r>
            <a:endParaRPr lang="en-US" sz="3400" dirty="0">
              <a:solidFill>
                <a:schemeClr val="dk1"/>
              </a:solidFill>
              <a:latin typeface="Calibri"/>
              <a:ea typeface="Calibri"/>
              <a:cs typeface="Calibri"/>
              <a:sym typeface="Calibri"/>
            </a:endParaRPr>
          </a:p>
        </p:txBody>
      </p:sp>
      <p:pic>
        <p:nvPicPr>
          <p:cNvPr id="5122" name="Picture 2" descr="220+ College Student Writing Essay Stock Photos, Pictures &amp; Royalty-Free  Images - iStock">
            <a:extLst>
              <a:ext uri="{FF2B5EF4-FFF2-40B4-BE49-F238E27FC236}">
                <a16:creationId xmlns:a16="http://schemas.microsoft.com/office/drawing/2014/main" xmlns="" id="{2A42B46D-A2F3-CF8C-8707-8F7F5DA32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4078" y="2723947"/>
            <a:ext cx="4316162" cy="28774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6EF4CC0B-8EFA-DC47-1D11-1D005D9C1AF2}"/>
              </a:ext>
            </a:extLst>
          </p:cNvPr>
          <p:cNvSpPr txBox="1"/>
          <p:nvPr/>
        </p:nvSpPr>
        <p:spPr>
          <a:xfrm rot="20731340">
            <a:off x="731658" y="2098436"/>
            <a:ext cx="3824758" cy="2308324"/>
          </a:xfrm>
          <a:prstGeom prst="rect">
            <a:avLst/>
          </a:prstGeom>
          <a:noFill/>
        </p:spPr>
        <p:txBody>
          <a:bodyPr wrap="square">
            <a:spAutoFit/>
          </a:bodyPr>
          <a:lstStyle/>
          <a:p>
            <a:pPr algn="just"/>
            <a:r>
              <a:rPr lang="ru-RU" sz="2400" b="1" dirty="0" smtClean="0"/>
              <a:t>Задание</a:t>
            </a:r>
            <a:r>
              <a:rPr lang="ru-RU" sz="2400" b="1" dirty="0"/>
              <a:t>, разработанное так, чтобы быть устойчивым к ИИ сегодня, может стать уязвимым завтра!</a:t>
            </a:r>
            <a:r>
              <a:rPr lang="en-US" sz="2400" b="1" dirty="0" smtClean="0"/>
              <a:t> </a:t>
            </a:r>
            <a:endParaRPr lang="en-US" sz="2400" b="1" dirty="0"/>
          </a:p>
        </p:txBody>
      </p:sp>
      <p:sp>
        <p:nvSpPr>
          <p:cNvPr id="15" name="TextBox 14">
            <a:extLst>
              <a:ext uri="{FF2B5EF4-FFF2-40B4-BE49-F238E27FC236}">
                <a16:creationId xmlns:a16="http://schemas.microsoft.com/office/drawing/2014/main" xmlns="" id="{697BA269-D534-6AF9-424D-2BA21D93BBA7}"/>
              </a:ext>
            </a:extLst>
          </p:cNvPr>
          <p:cNvSpPr txBox="1"/>
          <p:nvPr/>
        </p:nvSpPr>
        <p:spPr>
          <a:xfrm rot="747173">
            <a:off x="11874070" y="1763475"/>
            <a:ext cx="3824758" cy="830997"/>
          </a:xfrm>
          <a:prstGeom prst="rect">
            <a:avLst/>
          </a:prstGeom>
          <a:noFill/>
        </p:spPr>
        <p:txBody>
          <a:bodyPr wrap="square">
            <a:spAutoFit/>
          </a:bodyPr>
          <a:lstStyle/>
          <a:p>
            <a:r>
              <a:rPr lang="ru-RU" sz="2400" b="1" dirty="0" smtClean="0"/>
              <a:t>Учителя </a:t>
            </a:r>
            <a:r>
              <a:rPr lang="ru-RU" sz="2400" b="1" dirty="0"/>
              <a:t>теперь «супервизоры знаний»! </a:t>
            </a:r>
            <a:endParaRPr lang="en-US" sz="2400" b="1" dirty="0"/>
          </a:p>
        </p:txBody>
      </p:sp>
      <p:sp>
        <p:nvSpPr>
          <p:cNvPr id="16" name="TextBox 15">
            <a:extLst>
              <a:ext uri="{FF2B5EF4-FFF2-40B4-BE49-F238E27FC236}">
                <a16:creationId xmlns:a16="http://schemas.microsoft.com/office/drawing/2014/main" xmlns="" id="{53563EE7-64D2-E26F-5357-E31D586BF20F}"/>
              </a:ext>
            </a:extLst>
          </p:cNvPr>
          <p:cNvSpPr txBox="1"/>
          <p:nvPr/>
        </p:nvSpPr>
        <p:spPr>
          <a:xfrm rot="20427600">
            <a:off x="12220914" y="6725431"/>
            <a:ext cx="4295476" cy="3046988"/>
          </a:xfrm>
          <a:prstGeom prst="rect">
            <a:avLst/>
          </a:prstGeom>
          <a:noFill/>
        </p:spPr>
        <p:txBody>
          <a:bodyPr wrap="square">
            <a:spAutoFit/>
          </a:bodyPr>
          <a:lstStyle/>
          <a:p>
            <a:pPr algn="just"/>
            <a:r>
              <a:rPr lang="ru-RU" sz="2400" b="1" dirty="0" smtClean="0"/>
              <a:t>Разрабатывайте </a:t>
            </a:r>
            <a:r>
              <a:rPr lang="ru-RU" sz="2400" b="1" dirty="0"/>
              <a:t>аутентичные задания, использующие реальные сценарии, ранее изученные темы, известные кейсы или локальные наборы данных!</a:t>
            </a:r>
            <a:endParaRPr lang="en-US" sz="2400" b="1" dirty="0"/>
          </a:p>
        </p:txBody>
      </p:sp>
      <p:sp>
        <p:nvSpPr>
          <p:cNvPr id="17" name="TextBox 16">
            <a:extLst>
              <a:ext uri="{FF2B5EF4-FFF2-40B4-BE49-F238E27FC236}">
                <a16:creationId xmlns:a16="http://schemas.microsoft.com/office/drawing/2014/main" xmlns="" id="{3A14BB12-A7AD-C885-291F-3EC0AFCF96AF}"/>
              </a:ext>
            </a:extLst>
          </p:cNvPr>
          <p:cNvSpPr txBox="1"/>
          <p:nvPr/>
        </p:nvSpPr>
        <p:spPr>
          <a:xfrm rot="858949">
            <a:off x="704632" y="5619433"/>
            <a:ext cx="6138927" cy="3785652"/>
          </a:xfrm>
          <a:prstGeom prst="rect">
            <a:avLst/>
          </a:prstGeom>
          <a:noFill/>
        </p:spPr>
        <p:txBody>
          <a:bodyPr wrap="square" rtlCol="0">
            <a:spAutoFit/>
          </a:bodyPr>
          <a:lstStyle/>
          <a:p>
            <a:pPr algn="just"/>
            <a:r>
              <a:rPr lang="ru-RU" sz="2400" b="1" dirty="0" smtClean="0"/>
              <a:t>Домашние </a:t>
            </a:r>
            <a:r>
              <a:rPr lang="ru-RU" sz="2400" b="1" dirty="0"/>
              <a:t>задания становятся менее аутентичными! Предоставьте учащимся возможность выполнять аутентичные задания в школе</a:t>
            </a:r>
            <a:r>
              <a:rPr lang="ru-RU" sz="2400" b="1" dirty="0" smtClean="0"/>
              <a:t>!</a:t>
            </a:r>
          </a:p>
          <a:p>
            <a:pPr algn="just"/>
            <a:endParaRPr lang="ru-RU" sz="2400" b="1" dirty="0"/>
          </a:p>
          <a:p>
            <a:pPr algn="just"/>
            <a:r>
              <a:rPr lang="ru-RU" sz="2400" b="1" dirty="0" smtClean="0"/>
              <a:t>Не </a:t>
            </a:r>
            <a:r>
              <a:rPr lang="ru-RU" sz="2400" b="1" dirty="0"/>
              <a:t>стесняйтесь проводить тесты с использованием ручки и бумаги, с открытой книгой, без доступа к электронным устройствам! Вернитесь в прошлое!</a:t>
            </a:r>
            <a:endParaRPr lang="en-US" sz="2400" b="1" dirty="0"/>
          </a:p>
        </p:txBody>
      </p:sp>
      <p:sp>
        <p:nvSpPr>
          <p:cNvPr id="18" name="TextBox 17">
            <a:extLst>
              <a:ext uri="{FF2B5EF4-FFF2-40B4-BE49-F238E27FC236}">
                <a16:creationId xmlns:a16="http://schemas.microsoft.com/office/drawing/2014/main" xmlns="" id="{802F2FBC-76C3-FED4-DFE6-39FC9D800616}"/>
              </a:ext>
            </a:extLst>
          </p:cNvPr>
          <p:cNvSpPr txBox="1"/>
          <p:nvPr/>
        </p:nvSpPr>
        <p:spPr>
          <a:xfrm rot="747173">
            <a:off x="13192778" y="3495177"/>
            <a:ext cx="4209280" cy="2677656"/>
          </a:xfrm>
          <a:prstGeom prst="rect">
            <a:avLst/>
          </a:prstGeom>
          <a:noFill/>
        </p:spPr>
        <p:txBody>
          <a:bodyPr wrap="square">
            <a:spAutoFit/>
          </a:bodyPr>
          <a:lstStyle/>
          <a:p>
            <a:pPr algn="just"/>
            <a:r>
              <a:rPr lang="ru-RU" sz="2400" b="1" dirty="0" smtClean="0"/>
              <a:t>Стройте доверительные отношения! </a:t>
            </a:r>
            <a:r>
              <a:rPr lang="ru-RU" sz="2400" b="1" dirty="0"/>
              <a:t>Разработайте и сообщите правила, когда учащиеся могут и не могут использовать генеративный ИИ для решения задач! </a:t>
            </a:r>
            <a:endParaRPr lang="en-US" sz="2400" b="1" dirty="0"/>
          </a:p>
        </p:txBody>
      </p:sp>
      <p:pic>
        <p:nvPicPr>
          <p:cNvPr id="5124" name="Picture 4">
            <a:extLst>
              <a:ext uri="{FF2B5EF4-FFF2-40B4-BE49-F238E27FC236}">
                <a16:creationId xmlns:a16="http://schemas.microsoft.com/office/drawing/2014/main" xmlns="" id="{373D8372-625A-0178-6237-7C3A03CEE8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4078" y="5690195"/>
            <a:ext cx="4415386" cy="242328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0" y="2320"/>
            <a:ext cx="7063152" cy="430887"/>
          </a:xfrm>
          <a:prstGeom prst="rect">
            <a:avLst/>
          </a:prstGeom>
        </p:spPr>
        <p:txBody>
          <a:bodyPr wrap="none">
            <a:spAutoFit/>
          </a:bodyPr>
          <a:lstStyle/>
          <a:p>
            <a:pPr lvl="0"/>
            <a:r>
              <a:rPr lang="ru-RU" sz="2200" dirty="0">
                <a:latin typeface="Calibri"/>
                <a:ea typeface="Calibri"/>
                <a:cs typeface="Calibri"/>
                <a:sym typeface="Calibri"/>
              </a:rPr>
              <a:t>Институциональная эффективность | 7 августа 2024 года </a:t>
            </a:r>
          </a:p>
        </p:txBody>
      </p:sp>
    </p:spTree>
    <p:extLst>
      <p:ext uri="{BB962C8B-B14F-4D97-AF65-F5344CB8AC3E}">
        <p14:creationId xmlns:p14="http://schemas.microsoft.com/office/powerpoint/2010/main" val="410459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00" name="Google Shape;100;p15"/>
          <p:cNvSpPr txBox="1"/>
          <p:nvPr/>
        </p:nvSpPr>
        <p:spPr>
          <a:xfrm>
            <a:off x="82787" y="9499686"/>
            <a:ext cx="8340600" cy="787314"/>
          </a:xfrm>
          <a:prstGeom prst="rect">
            <a:avLst/>
          </a:prstGeom>
          <a:noFill/>
          <a:ln>
            <a:noFill/>
          </a:ln>
        </p:spPr>
        <p:txBody>
          <a:bodyPr spcFirstLastPara="1" wrap="square" lIns="0" tIns="17700" rIns="0" bIns="0" anchor="t" anchorCtr="0">
            <a:spAutoFit/>
          </a:bodyPr>
          <a:lstStyle/>
          <a:p>
            <a:pPr marL="0" marR="0" lvl="0" indent="0" algn="l" rtl="0">
              <a:lnSpc>
                <a:spcPct val="100000"/>
              </a:lnSpc>
              <a:spcBef>
                <a:spcPts val="0"/>
              </a:spcBef>
              <a:spcAft>
                <a:spcPts val="0"/>
              </a:spcAft>
              <a:buNone/>
            </a:pPr>
            <a:r>
              <a:rPr lang="en-US" sz="2500" b="0" i="0" u="none" strike="noStrike" cap="none" dirty="0">
                <a:solidFill>
                  <a:schemeClr val="dk1"/>
                </a:solidFill>
                <a:latin typeface="Calibri"/>
                <a:ea typeface="Calibri"/>
                <a:cs typeface="Calibri"/>
                <a:sym typeface="Calibri"/>
              </a:rPr>
              <a:t>Office of the Provost</a:t>
            </a:r>
            <a:endParaRPr sz="2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500" b="0" i="0" u="none" strike="noStrike" cap="none" dirty="0" err="1">
                <a:solidFill>
                  <a:schemeClr val="dk1"/>
                </a:solidFill>
                <a:latin typeface="Calibri"/>
                <a:ea typeface="Calibri"/>
                <a:cs typeface="Calibri"/>
                <a:sym typeface="Calibri"/>
              </a:rPr>
              <a:t>ie.nu.edu.kz</a:t>
            </a:r>
            <a:r>
              <a:rPr lang="en-US" sz="2500" b="0" i="0" u="none" strike="noStrike" cap="none" dirty="0">
                <a:solidFill>
                  <a:schemeClr val="dk1"/>
                </a:solidFill>
                <a:latin typeface="Calibri"/>
                <a:ea typeface="Calibri"/>
                <a:cs typeface="Calibri"/>
                <a:sym typeface="Calibri"/>
              </a:rPr>
              <a:t> </a:t>
            </a:r>
            <a:endParaRPr sz="2500" b="0" i="0" u="none" strike="noStrike" cap="none" dirty="0">
              <a:solidFill>
                <a:schemeClr val="dk1"/>
              </a:solidFill>
              <a:latin typeface="Calibri"/>
              <a:ea typeface="Calibri"/>
              <a:cs typeface="Calibri"/>
              <a:sym typeface="Calibri"/>
            </a:endParaRPr>
          </a:p>
        </p:txBody>
      </p:sp>
      <p:sp>
        <p:nvSpPr>
          <p:cNvPr id="101" name="Google Shape;101;p15"/>
          <p:cNvSpPr txBox="1"/>
          <p:nvPr/>
        </p:nvSpPr>
        <p:spPr>
          <a:xfrm>
            <a:off x="82786" y="14838"/>
            <a:ext cx="7393997" cy="696546"/>
          </a:xfrm>
          <a:prstGeom prst="rect">
            <a:avLst/>
          </a:prstGeom>
          <a:noFill/>
          <a:ln>
            <a:noFill/>
          </a:ln>
        </p:spPr>
        <p:txBody>
          <a:bodyPr spcFirstLastPara="1" wrap="square" lIns="0" tIns="19250" rIns="0" bIns="0" anchor="t" anchorCtr="0">
            <a:spAutoFit/>
          </a:bodyPr>
          <a:lstStyle/>
          <a:p>
            <a:pPr lvl="0"/>
            <a:r>
              <a:rPr lang="ru-RU" sz="2200" dirty="0" smtClean="0">
                <a:solidFill>
                  <a:schemeClr val="dk1"/>
                </a:solidFill>
                <a:latin typeface="Calibri"/>
                <a:ea typeface="Calibri"/>
                <a:cs typeface="Calibri"/>
                <a:sym typeface="Calibri"/>
              </a:rPr>
              <a:t>Институциональная </a:t>
            </a:r>
            <a:r>
              <a:rPr lang="ru-RU" sz="2200" dirty="0">
                <a:solidFill>
                  <a:schemeClr val="dk1"/>
                </a:solidFill>
                <a:latin typeface="Calibri"/>
                <a:ea typeface="Calibri"/>
                <a:cs typeface="Calibri"/>
                <a:sym typeface="Calibri"/>
              </a:rPr>
              <a:t>эффективность | 7 августа 2024 года </a:t>
            </a:r>
          </a:p>
          <a:p>
            <a:pPr marL="0" marR="0" lvl="0" indent="0" algn="l" rtl="0">
              <a:lnSpc>
                <a:spcPct val="100000"/>
              </a:lnSpc>
              <a:spcBef>
                <a:spcPts val="0"/>
              </a:spcBef>
              <a:spcAft>
                <a:spcPts val="0"/>
              </a:spcAft>
              <a:buNone/>
            </a:pPr>
            <a:r>
              <a:rPr lang="ru-RU" sz="2200" b="0" i="0" u="none" strike="noStrike" cap="none" dirty="0" smtClean="0">
                <a:solidFill>
                  <a:schemeClr val="dk1"/>
                </a:solidFill>
                <a:latin typeface="Calibri"/>
                <a:ea typeface="Calibri"/>
                <a:cs typeface="Calibri"/>
                <a:sym typeface="Calibri"/>
              </a:rPr>
              <a:t> </a:t>
            </a:r>
            <a:endParaRPr sz="2200" b="0" i="0" u="none" strike="noStrike" cap="none" dirty="0">
              <a:solidFill>
                <a:schemeClr val="dk1"/>
              </a:solidFill>
              <a:latin typeface="Calibri"/>
              <a:ea typeface="Calibri"/>
              <a:cs typeface="Calibri"/>
              <a:sym typeface="Calibri"/>
            </a:endParaRPr>
          </a:p>
        </p:txBody>
      </p:sp>
      <p:grpSp>
        <p:nvGrpSpPr>
          <p:cNvPr id="2" name="Google Shape;108;p16">
            <a:extLst>
              <a:ext uri="{FF2B5EF4-FFF2-40B4-BE49-F238E27FC236}">
                <a16:creationId xmlns:a16="http://schemas.microsoft.com/office/drawing/2014/main" xmlns="" id="{558C4751-CD5D-C965-AA3D-DAA78D05A99E}"/>
              </a:ext>
            </a:extLst>
          </p:cNvPr>
          <p:cNvGrpSpPr/>
          <p:nvPr/>
        </p:nvGrpSpPr>
        <p:grpSpPr>
          <a:xfrm>
            <a:off x="14568184" y="83609"/>
            <a:ext cx="3516631" cy="805828"/>
            <a:chOff x="0" y="0"/>
            <a:chExt cx="1172210" cy="269166"/>
          </a:xfrm>
        </p:grpSpPr>
        <p:pic>
          <p:nvPicPr>
            <p:cNvPr id="3" name="Google Shape;109;p16">
              <a:extLst>
                <a:ext uri="{FF2B5EF4-FFF2-40B4-BE49-F238E27FC236}">
                  <a16:creationId xmlns:a16="http://schemas.microsoft.com/office/drawing/2014/main" xmlns="" id="{914A7DC4-62A9-E95F-9DEC-13A0CD355842}"/>
                </a:ext>
              </a:extLst>
            </p:cNvPr>
            <p:cNvPicPr preferRelativeResize="0"/>
            <p:nvPr/>
          </p:nvPicPr>
          <p:blipFill rotWithShape="1">
            <a:blip r:embed="rId3">
              <a:alphaModFix/>
            </a:blip>
            <a:srcRect/>
            <a:stretch/>
          </p:blipFill>
          <p:spPr>
            <a:xfrm>
              <a:off x="266700" y="28575"/>
              <a:ext cx="905510" cy="91440"/>
            </a:xfrm>
            <a:prstGeom prst="rect">
              <a:avLst/>
            </a:prstGeom>
            <a:noFill/>
            <a:ln>
              <a:noFill/>
            </a:ln>
          </p:spPr>
        </p:pic>
        <p:pic>
          <p:nvPicPr>
            <p:cNvPr id="4" name="Google Shape;110;p16">
              <a:extLst>
                <a:ext uri="{FF2B5EF4-FFF2-40B4-BE49-F238E27FC236}">
                  <a16:creationId xmlns:a16="http://schemas.microsoft.com/office/drawing/2014/main" xmlns="" id="{E2D0F434-3F44-15F7-883D-A9F62316DC94}"/>
                </a:ext>
              </a:extLst>
            </p:cNvPr>
            <p:cNvPicPr preferRelativeResize="0"/>
            <p:nvPr/>
          </p:nvPicPr>
          <p:blipFill rotWithShape="1">
            <a:blip r:embed="rId4">
              <a:alphaModFix/>
            </a:blip>
            <a:srcRect/>
            <a:stretch/>
          </p:blipFill>
          <p:spPr>
            <a:xfrm>
              <a:off x="266700" y="152400"/>
              <a:ext cx="840105" cy="91440"/>
            </a:xfrm>
            <a:prstGeom prst="rect">
              <a:avLst/>
            </a:prstGeom>
            <a:noFill/>
            <a:ln>
              <a:noFill/>
            </a:ln>
          </p:spPr>
        </p:pic>
        <p:grpSp>
          <p:nvGrpSpPr>
            <p:cNvPr id="5" name="Google Shape;111;p16">
              <a:extLst>
                <a:ext uri="{FF2B5EF4-FFF2-40B4-BE49-F238E27FC236}">
                  <a16:creationId xmlns:a16="http://schemas.microsoft.com/office/drawing/2014/main" xmlns="" id="{BE55D0CC-AB8C-022F-E316-74F311416F61}"/>
                </a:ext>
              </a:extLst>
            </p:cNvPr>
            <p:cNvGrpSpPr/>
            <p:nvPr/>
          </p:nvGrpSpPr>
          <p:grpSpPr>
            <a:xfrm>
              <a:off x="0" y="0"/>
              <a:ext cx="180499" cy="269166"/>
              <a:chOff x="0" y="0"/>
              <a:chExt cx="396875" cy="591833"/>
            </a:xfrm>
          </p:grpSpPr>
          <p:sp>
            <p:nvSpPr>
              <p:cNvPr id="6" name="Google Shape;112;p16">
                <a:extLst>
                  <a:ext uri="{FF2B5EF4-FFF2-40B4-BE49-F238E27FC236}">
                    <a16:creationId xmlns:a16="http://schemas.microsoft.com/office/drawing/2014/main" xmlns="" id="{89B516E1-0EA7-15B3-EFC0-C6CB4ACFC16D}"/>
                  </a:ext>
                </a:extLst>
              </p:cNvPr>
              <p:cNvSpPr/>
              <p:nvPr/>
            </p:nvSpPr>
            <p:spPr>
              <a:xfrm>
                <a:off x="0" y="13"/>
                <a:ext cx="396875" cy="591820"/>
              </a:xfrm>
              <a:custGeom>
                <a:avLst/>
                <a:gdLst/>
                <a:ahLst/>
                <a:cxnLst/>
                <a:rect l="l" t="t" r="r" b="b"/>
                <a:pathLst>
                  <a:path w="396875" h="591820" extrusionOk="0">
                    <a:moveTo>
                      <a:pt x="274002" y="353999"/>
                    </a:moveTo>
                    <a:lnTo>
                      <a:pt x="259816" y="312775"/>
                    </a:lnTo>
                    <a:lnTo>
                      <a:pt x="217766" y="287337"/>
                    </a:lnTo>
                    <a:lnTo>
                      <a:pt x="200253" y="285978"/>
                    </a:lnTo>
                    <a:lnTo>
                      <a:pt x="186258" y="287007"/>
                    </a:lnTo>
                    <a:lnTo>
                      <a:pt x="174510" y="289864"/>
                    </a:lnTo>
                    <a:lnTo>
                      <a:pt x="164528" y="294233"/>
                    </a:lnTo>
                    <a:lnTo>
                      <a:pt x="155816" y="299758"/>
                    </a:lnTo>
                    <a:lnTo>
                      <a:pt x="178371" y="258546"/>
                    </a:lnTo>
                    <a:lnTo>
                      <a:pt x="182841" y="231736"/>
                    </a:lnTo>
                    <a:lnTo>
                      <a:pt x="166471" y="207594"/>
                    </a:lnTo>
                    <a:lnTo>
                      <a:pt x="126542" y="174371"/>
                    </a:lnTo>
                    <a:lnTo>
                      <a:pt x="126771" y="338061"/>
                    </a:lnTo>
                    <a:lnTo>
                      <a:pt x="126492" y="381088"/>
                    </a:lnTo>
                    <a:lnTo>
                      <a:pt x="151485" y="443865"/>
                    </a:lnTo>
                    <a:lnTo>
                      <a:pt x="186893" y="461352"/>
                    </a:lnTo>
                    <a:lnTo>
                      <a:pt x="227914" y="457060"/>
                    </a:lnTo>
                    <a:lnTo>
                      <a:pt x="265023" y="421995"/>
                    </a:lnTo>
                    <a:lnTo>
                      <a:pt x="237528" y="433616"/>
                    </a:lnTo>
                    <a:lnTo>
                      <a:pt x="210870" y="436321"/>
                    </a:lnTo>
                    <a:lnTo>
                      <a:pt x="166712" y="411645"/>
                    </a:lnTo>
                    <a:lnTo>
                      <a:pt x="156044" y="376593"/>
                    </a:lnTo>
                    <a:lnTo>
                      <a:pt x="156718" y="362369"/>
                    </a:lnTo>
                    <a:lnTo>
                      <a:pt x="161112" y="345833"/>
                    </a:lnTo>
                    <a:lnTo>
                      <a:pt x="170370" y="332892"/>
                    </a:lnTo>
                    <a:lnTo>
                      <a:pt x="183413" y="324091"/>
                    </a:lnTo>
                    <a:lnTo>
                      <a:pt x="199186" y="319989"/>
                    </a:lnTo>
                    <a:lnTo>
                      <a:pt x="214833" y="320916"/>
                    </a:lnTo>
                    <a:lnTo>
                      <a:pt x="228803" y="326402"/>
                    </a:lnTo>
                    <a:lnTo>
                      <a:pt x="239115" y="337337"/>
                    </a:lnTo>
                    <a:lnTo>
                      <a:pt x="243814" y="354571"/>
                    </a:lnTo>
                    <a:lnTo>
                      <a:pt x="242049" y="365594"/>
                    </a:lnTo>
                    <a:lnTo>
                      <a:pt x="236372" y="375666"/>
                    </a:lnTo>
                    <a:lnTo>
                      <a:pt x="227317" y="382752"/>
                    </a:lnTo>
                    <a:lnTo>
                      <a:pt x="215468" y="384835"/>
                    </a:lnTo>
                    <a:lnTo>
                      <a:pt x="225818" y="374129"/>
                    </a:lnTo>
                    <a:lnTo>
                      <a:pt x="226009" y="364731"/>
                    </a:lnTo>
                    <a:lnTo>
                      <a:pt x="224637" y="354431"/>
                    </a:lnTo>
                    <a:lnTo>
                      <a:pt x="220268" y="346697"/>
                    </a:lnTo>
                    <a:lnTo>
                      <a:pt x="213156" y="341744"/>
                    </a:lnTo>
                    <a:lnTo>
                      <a:pt x="203555" y="339788"/>
                    </a:lnTo>
                    <a:lnTo>
                      <a:pt x="192557" y="342176"/>
                    </a:lnTo>
                    <a:lnTo>
                      <a:pt x="183832" y="348945"/>
                    </a:lnTo>
                    <a:lnTo>
                      <a:pt x="178041" y="359257"/>
                    </a:lnTo>
                    <a:lnTo>
                      <a:pt x="175907" y="372262"/>
                    </a:lnTo>
                    <a:lnTo>
                      <a:pt x="177825" y="385737"/>
                    </a:lnTo>
                    <a:lnTo>
                      <a:pt x="212394" y="413664"/>
                    </a:lnTo>
                    <a:lnTo>
                      <a:pt x="222656" y="414083"/>
                    </a:lnTo>
                    <a:lnTo>
                      <a:pt x="232943" y="412280"/>
                    </a:lnTo>
                    <a:lnTo>
                      <a:pt x="244195" y="408241"/>
                    </a:lnTo>
                    <a:lnTo>
                      <a:pt x="258165" y="398665"/>
                    </a:lnTo>
                    <a:lnTo>
                      <a:pt x="267373" y="386359"/>
                    </a:lnTo>
                    <a:lnTo>
                      <a:pt x="272453" y="371424"/>
                    </a:lnTo>
                    <a:lnTo>
                      <a:pt x="274002" y="353999"/>
                    </a:lnTo>
                    <a:close/>
                  </a:path>
                  <a:path w="396875" h="591820" extrusionOk="0">
                    <a:moveTo>
                      <a:pt x="396417" y="299770"/>
                    </a:moveTo>
                    <a:lnTo>
                      <a:pt x="283489" y="299770"/>
                    </a:lnTo>
                    <a:lnTo>
                      <a:pt x="283502" y="393128"/>
                    </a:lnTo>
                    <a:lnTo>
                      <a:pt x="279552" y="417055"/>
                    </a:lnTo>
                    <a:lnTo>
                      <a:pt x="265569" y="445185"/>
                    </a:lnTo>
                    <a:lnTo>
                      <a:pt x="238290" y="468579"/>
                    </a:lnTo>
                    <a:lnTo>
                      <a:pt x="194437" y="478358"/>
                    </a:lnTo>
                    <a:lnTo>
                      <a:pt x="161150" y="470776"/>
                    </a:lnTo>
                    <a:lnTo>
                      <a:pt x="135369" y="451040"/>
                    </a:lnTo>
                    <a:lnTo>
                      <a:pt x="118706" y="423659"/>
                    </a:lnTo>
                    <a:lnTo>
                      <a:pt x="112788" y="393128"/>
                    </a:lnTo>
                    <a:lnTo>
                      <a:pt x="112788" y="299770"/>
                    </a:lnTo>
                    <a:lnTo>
                      <a:pt x="0" y="299770"/>
                    </a:lnTo>
                    <a:lnTo>
                      <a:pt x="38" y="387654"/>
                    </a:lnTo>
                    <a:lnTo>
                      <a:pt x="812" y="430110"/>
                    </a:lnTo>
                    <a:lnTo>
                      <a:pt x="7213" y="481253"/>
                    </a:lnTo>
                    <a:lnTo>
                      <a:pt x="32232" y="527837"/>
                    </a:lnTo>
                    <a:lnTo>
                      <a:pt x="78790" y="566966"/>
                    </a:lnTo>
                    <a:lnTo>
                      <a:pt x="114655" y="581075"/>
                    </a:lnTo>
                    <a:lnTo>
                      <a:pt x="155117" y="589127"/>
                    </a:lnTo>
                    <a:lnTo>
                      <a:pt x="198208" y="591693"/>
                    </a:lnTo>
                    <a:lnTo>
                      <a:pt x="241300" y="589127"/>
                    </a:lnTo>
                    <a:lnTo>
                      <a:pt x="281762" y="581075"/>
                    </a:lnTo>
                    <a:lnTo>
                      <a:pt x="317614" y="566966"/>
                    </a:lnTo>
                    <a:lnTo>
                      <a:pt x="364172" y="527837"/>
                    </a:lnTo>
                    <a:lnTo>
                      <a:pt x="389204" y="481253"/>
                    </a:lnTo>
                    <a:lnTo>
                      <a:pt x="395617" y="430110"/>
                    </a:lnTo>
                    <a:lnTo>
                      <a:pt x="396417" y="365366"/>
                    </a:lnTo>
                    <a:lnTo>
                      <a:pt x="396417" y="299770"/>
                    </a:lnTo>
                    <a:close/>
                  </a:path>
                  <a:path w="396875" h="591820" extrusionOk="0">
                    <a:moveTo>
                      <a:pt x="396417" y="0"/>
                    </a:moveTo>
                    <a:lnTo>
                      <a:pt x="283502" y="0"/>
                    </a:lnTo>
                    <a:lnTo>
                      <a:pt x="283451" y="149123"/>
                    </a:lnTo>
                    <a:lnTo>
                      <a:pt x="113030" y="0"/>
                    </a:lnTo>
                    <a:lnTo>
                      <a:pt x="0" y="0"/>
                    </a:lnTo>
                    <a:lnTo>
                      <a:pt x="0" y="285978"/>
                    </a:lnTo>
                    <a:lnTo>
                      <a:pt x="112725" y="285978"/>
                    </a:lnTo>
                    <a:lnTo>
                      <a:pt x="112610" y="145135"/>
                    </a:lnTo>
                    <a:lnTo>
                      <a:pt x="283502" y="285978"/>
                    </a:lnTo>
                    <a:lnTo>
                      <a:pt x="396417" y="285978"/>
                    </a:lnTo>
                    <a:lnTo>
                      <a:pt x="396417" y="0"/>
                    </a:lnTo>
                    <a:close/>
                  </a:path>
                </a:pathLst>
              </a:custGeom>
              <a:solidFill>
                <a:srgbClr val="E4B55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7" name="Google Shape;113;p16">
                <a:extLst>
                  <a:ext uri="{FF2B5EF4-FFF2-40B4-BE49-F238E27FC236}">
                    <a16:creationId xmlns:a16="http://schemas.microsoft.com/office/drawing/2014/main" xmlns="" id="{23BAEDAA-7D43-6360-23C7-15A6A974255F}"/>
                  </a:ext>
                </a:extLst>
              </p:cNvPr>
              <p:cNvPicPr preferRelativeResize="0"/>
              <p:nvPr/>
            </p:nvPicPr>
            <p:blipFill rotWithShape="1">
              <a:blip r:embed="rId5">
                <a:alphaModFix/>
              </a:blip>
              <a:srcRect/>
              <a:stretch/>
            </p:blipFill>
            <p:spPr>
              <a:xfrm>
                <a:off x="128893" y="0"/>
                <a:ext cx="140760" cy="120038"/>
              </a:xfrm>
              <a:prstGeom prst="rect">
                <a:avLst/>
              </a:prstGeom>
              <a:noFill/>
              <a:ln>
                <a:noFill/>
              </a:ln>
            </p:spPr>
          </p:pic>
        </p:grpSp>
      </p:grpSp>
      <p:sp>
        <p:nvSpPr>
          <p:cNvPr id="9" name="TextBox 8">
            <a:extLst>
              <a:ext uri="{FF2B5EF4-FFF2-40B4-BE49-F238E27FC236}">
                <a16:creationId xmlns:a16="http://schemas.microsoft.com/office/drawing/2014/main" xmlns="" id="{1A8C9FAA-82A9-17C4-E0B4-4D2596941608}"/>
              </a:ext>
            </a:extLst>
          </p:cNvPr>
          <p:cNvSpPr txBox="1"/>
          <p:nvPr/>
        </p:nvSpPr>
        <p:spPr>
          <a:xfrm>
            <a:off x="399400" y="676739"/>
            <a:ext cx="12817836" cy="523220"/>
          </a:xfrm>
          <a:prstGeom prst="rect">
            <a:avLst/>
          </a:prstGeom>
          <a:noFill/>
        </p:spPr>
        <p:txBody>
          <a:bodyPr wrap="square">
            <a:spAutoFit/>
          </a:bodyPr>
          <a:lstStyle/>
          <a:p>
            <a:pPr lvl="0">
              <a:defRPr/>
            </a:pPr>
            <a:r>
              <a:rPr lang="ru-RU" sz="2800" dirty="0" smtClean="0">
                <a:latin typeface="Inter"/>
                <a:ea typeface="Inter"/>
                <a:cs typeface="Inter"/>
                <a:sym typeface="Inter"/>
              </a:rPr>
              <a:t>6 </a:t>
            </a:r>
            <a:r>
              <a:rPr lang="ru-RU" sz="2800" dirty="0">
                <a:latin typeface="Inter"/>
                <a:ea typeface="Inter"/>
                <a:cs typeface="Inter"/>
                <a:sym typeface="Inter"/>
              </a:rPr>
              <a:t>идей для новой эпохи доверия и </a:t>
            </a:r>
            <a:r>
              <a:rPr lang="ru-RU" sz="2800" dirty="0" err="1">
                <a:latin typeface="Inter"/>
                <a:ea typeface="Inter"/>
                <a:cs typeface="Inter"/>
                <a:sym typeface="Inter"/>
              </a:rPr>
              <a:t>валидности</a:t>
            </a:r>
            <a:r>
              <a:rPr lang="ru-RU" sz="2800" dirty="0">
                <a:latin typeface="Inter"/>
                <a:ea typeface="Inter"/>
                <a:cs typeface="Inter"/>
                <a:sym typeface="Inter"/>
              </a:rPr>
              <a:t> ЕНТ и </a:t>
            </a:r>
            <a:r>
              <a:rPr lang="ru-RU" sz="2800" dirty="0" smtClean="0">
                <a:latin typeface="Inter"/>
                <a:ea typeface="Inter"/>
                <a:cs typeface="Inter"/>
                <a:sym typeface="Inter"/>
              </a:rPr>
              <a:t>«МОДО»</a:t>
            </a:r>
            <a:r>
              <a:rPr lang="ru-RU" sz="2800" dirty="0" smtClean="0">
                <a:latin typeface="Inter"/>
                <a:ea typeface="Inter"/>
                <a:cs typeface="Inter"/>
                <a:sym typeface="Inter"/>
              </a:rPr>
              <a:t> </a:t>
            </a:r>
            <a:endParaRPr kumimoji="0" lang="en-US" sz="3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104" name="Picture 8" descr="Benefits of invigilating - EDExams Blog">
            <a:extLst>
              <a:ext uri="{FF2B5EF4-FFF2-40B4-BE49-F238E27FC236}">
                <a16:creationId xmlns:a16="http://schemas.microsoft.com/office/drawing/2014/main" xmlns="" id="{D7B27192-43C0-A3FF-559C-0438F79A3E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4292" y="1292291"/>
            <a:ext cx="1576113" cy="104883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7D6358F4-7008-E602-BAA0-6D5CCFB3DE30}"/>
              </a:ext>
            </a:extLst>
          </p:cNvPr>
          <p:cNvSpPr txBox="1"/>
          <p:nvPr/>
        </p:nvSpPr>
        <p:spPr>
          <a:xfrm rot="2844522">
            <a:off x="14283078" y="5729553"/>
            <a:ext cx="3177600" cy="2308324"/>
          </a:xfrm>
          <a:prstGeom prst="rect">
            <a:avLst/>
          </a:prstGeom>
          <a:noFill/>
        </p:spPr>
        <p:txBody>
          <a:bodyPr wrap="square" rtlCol="0">
            <a:spAutoFit/>
          </a:bodyPr>
          <a:lstStyle/>
          <a:p>
            <a:r>
              <a:rPr lang="ru-RU" sz="2400" b="1" dirty="0" smtClean="0"/>
              <a:t>5. Использование </a:t>
            </a:r>
            <a:r>
              <a:rPr lang="ru-RU" sz="2400" b="1" dirty="0"/>
              <a:t>правительством результатов экзаменов для выявления лучших учителей и школ</a:t>
            </a:r>
            <a:endParaRPr lang="en-US" sz="2400" b="1" dirty="0">
              <a:highlight>
                <a:srgbClr val="FFFF00"/>
              </a:highlight>
            </a:endParaRPr>
          </a:p>
        </p:txBody>
      </p:sp>
      <p:sp>
        <p:nvSpPr>
          <p:cNvPr id="26" name="TextBox 25">
            <a:extLst>
              <a:ext uri="{FF2B5EF4-FFF2-40B4-BE49-F238E27FC236}">
                <a16:creationId xmlns:a16="http://schemas.microsoft.com/office/drawing/2014/main" xmlns="" id="{5F45F415-861A-0B9A-603D-D7E1F33C2FE4}"/>
              </a:ext>
            </a:extLst>
          </p:cNvPr>
          <p:cNvSpPr txBox="1"/>
          <p:nvPr/>
        </p:nvSpPr>
        <p:spPr>
          <a:xfrm rot="20100372">
            <a:off x="962269" y="6271421"/>
            <a:ext cx="3756839" cy="2308324"/>
          </a:xfrm>
          <a:prstGeom prst="rect">
            <a:avLst/>
          </a:prstGeom>
          <a:noFill/>
        </p:spPr>
        <p:txBody>
          <a:bodyPr wrap="square" rtlCol="0">
            <a:spAutoFit/>
          </a:bodyPr>
          <a:lstStyle/>
          <a:p>
            <a:pPr algn="just"/>
            <a:r>
              <a:rPr lang="en-US" sz="2400" b="1" dirty="0"/>
              <a:t>2</a:t>
            </a:r>
            <a:r>
              <a:rPr lang="en-US" sz="2400" b="1" dirty="0" smtClean="0"/>
              <a:t>.</a:t>
            </a:r>
            <a:r>
              <a:rPr lang="ru-RU" sz="2400" b="1" dirty="0"/>
              <a:t> Разработчики тестов и наблюдатели должны обеспечивать конфиденциальность тестовых заданий</a:t>
            </a:r>
            <a:r>
              <a:rPr lang="en-US" sz="2400" b="1" dirty="0" smtClean="0"/>
              <a:t> </a:t>
            </a:r>
            <a:endParaRPr lang="en-US" sz="2400" b="1" dirty="0"/>
          </a:p>
          <a:p>
            <a:pPr algn="just"/>
            <a:endParaRPr lang="en-US" sz="2400" b="1" dirty="0">
              <a:highlight>
                <a:srgbClr val="FFFF00"/>
              </a:highlight>
            </a:endParaRPr>
          </a:p>
        </p:txBody>
      </p:sp>
      <p:sp>
        <p:nvSpPr>
          <p:cNvPr id="30" name="TextBox 29">
            <a:extLst>
              <a:ext uri="{FF2B5EF4-FFF2-40B4-BE49-F238E27FC236}">
                <a16:creationId xmlns:a16="http://schemas.microsoft.com/office/drawing/2014/main" xmlns="" id="{187E6EB9-E18D-BE29-7936-3861B8BA749B}"/>
              </a:ext>
            </a:extLst>
          </p:cNvPr>
          <p:cNvSpPr txBox="1"/>
          <p:nvPr/>
        </p:nvSpPr>
        <p:spPr>
          <a:xfrm rot="1814185">
            <a:off x="13517208" y="1946199"/>
            <a:ext cx="3702152" cy="2308324"/>
          </a:xfrm>
          <a:prstGeom prst="rect">
            <a:avLst/>
          </a:prstGeom>
          <a:noFill/>
        </p:spPr>
        <p:txBody>
          <a:bodyPr wrap="square" rtlCol="0">
            <a:spAutoFit/>
          </a:bodyPr>
          <a:lstStyle/>
          <a:p>
            <a:r>
              <a:rPr lang="ru-RU" sz="2400" b="1" dirty="0" smtClean="0"/>
              <a:t>4. Сокращение </a:t>
            </a:r>
            <a:r>
              <a:rPr lang="ru-RU" sz="2400" b="1" dirty="0"/>
              <a:t>всех форм списывания во время экзаменов и отсутствие пропусков среди учеников!</a:t>
            </a:r>
            <a:endParaRPr lang="en-US" sz="2400" b="1" dirty="0"/>
          </a:p>
          <a:p>
            <a:endParaRPr lang="en-US" sz="2400" b="1" dirty="0"/>
          </a:p>
        </p:txBody>
      </p:sp>
      <p:sp>
        <p:nvSpPr>
          <p:cNvPr id="33" name="TextBox 32">
            <a:extLst>
              <a:ext uri="{FF2B5EF4-FFF2-40B4-BE49-F238E27FC236}">
                <a16:creationId xmlns:a16="http://schemas.microsoft.com/office/drawing/2014/main" xmlns="" id="{BB31ECE0-CDAB-421B-CFDC-E7BE0ED1C7D0}"/>
              </a:ext>
            </a:extLst>
          </p:cNvPr>
          <p:cNvSpPr txBox="1"/>
          <p:nvPr/>
        </p:nvSpPr>
        <p:spPr>
          <a:xfrm>
            <a:off x="7476783" y="8280187"/>
            <a:ext cx="3940131" cy="1569660"/>
          </a:xfrm>
          <a:prstGeom prst="rect">
            <a:avLst/>
          </a:prstGeom>
          <a:noFill/>
        </p:spPr>
        <p:txBody>
          <a:bodyPr wrap="square" rtlCol="0">
            <a:spAutoFit/>
          </a:bodyPr>
          <a:lstStyle/>
          <a:p>
            <a:pPr algn="just"/>
            <a:r>
              <a:rPr lang="ru-RU" sz="2400" b="1" dirty="0" smtClean="0"/>
              <a:t>6. Доверие </a:t>
            </a:r>
            <a:r>
              <a:rPr lang="ru-RU" sz="2400" b="1" dirty="0"/>
              <a:t>к качеству экзаменов и их результатам</a:t>
            </a:r>
            <a:endParaRPr lang="en-US" sz="2400" b="1" dirty="0"/>
          </a:p>
          <a:p>
            <a:pPr algn="just"/>
            <a:endParaRPr lang="en-US" sz="2400" b="1" dirty="0"/>
          </a:p>
        </p:txBody>
      </p:sp>
      <p:sp>
        <p:nvSpPr>
          <p:cNvPr id="35" name="TextBox 34">
            <a:extLst>
              <a:ext uri="{FF2B5EF4-FFF2-40B4-BE49-F238E27FC236}">
                <a16:creationId xmlns:a16="http://schemas.microsoft.com/office/drawing/2014/main" xmlns="" id="{F8C1DCCF-6709-15F7-4750-AB754DE68BD8}"/>
              </a:ext>
            </a:extLst>
          </p:cNvPr>
          <p:cNvSpPr txBox="1"/>
          <p:nvPr/>
        </p:nvSpPr>
        <p:spPr>
          <a:xfrm rot="20100372">
            <a:off x="998364" y="1960101"/>
            <a:ext cx="4294153" cy="2677656"/>
          </a:xfrm>
          <a:prstGeom prst="rect">
            <a:avLst/>
          </a:prstGeom>
          <a:noFill/>
        </p:spPr>
        <p:txBody>
          <a:bodyPr wrap="square" rtlCol="0">
            <a:spAutoFit/>
          </a:bodyPr>
          <a:lstStyle/>
          <a:p>
            <a:pPr marL="457200" indent="-457200">
              <a:buAutoNum type="arabicPeriod"/>
            </a:pPr>
            <a:r>
              <a:rPr lang="ru-RU" sz="2400" b="1" dirty="0"/>
              <a:t>Улучшенное общественное информирование о целях проведения </a:t>
            </a:r>
            <a:r>
              <a:rPr lang="ru-RU" sz="2400" b="1" dirty="0" err="1"/>
              <a:t>экзаменов:rcec.nl</a:t>
            </a:r>
            <a:r>
              <a:rPr lang="ru-RU" sz="2400" b="1" dirty="0"/>
              <a:t> для аккредитацииBBtest.kz, nqt.kz, itest.kz </a:t>
            </a:r>
            <a:r>
              <a:rPr lang="ru-RU" sz="2400" b="1" dirty="0" smtClean="0"/>
              <a:t>+</a:t>
            </a:r>
            <a:endParaRPr lang="ru-RU" sz="2400" b="1" dirty="0" smtClean="0"/>
          </a:p>
        </p:txBody>
      </p:sp>
      <p:pic>
        <p:nvPicPr>
          <p:cNvPr id="38" name="Picture 37">
            <a:extLst>
              <a:ext uri="{FF2B5EF4-FFF2-40B4-BE49-F238E27FC236}">
                <a16:creationId xmlns:a16="http://schemas.microsoft.com/office/drawing/2014/main" xmlns="" id="{FAC4A6AB-8533-0E11-F067-452B19900D2D}"/>
              </a:ext>
            </a:extLst>
          </p:cNvPr>
          <p:cNvPicPr>
            <a:picLocks noChangeAspect="1"/>
          </p:cNvPicPr>
          <p:nvPr/>
        </p:nvPicPr>
        <p:blipFill>
          <a:blip r:embed="rId7"/>
          <a:stretch>
            <a:fillRect/>
          </a:stretch>
        </p:blipFill>
        <p:spPr>
          <a:xfrm>
            <a:off x="5804967" y="3298929"/>
            <a:ext cx="8051833" cy="4408899"/>
          </a:xfrm>
          <a:prstGeom prst="rect">
            <a:avLst/>
          </a:prstGeom>
        </p:spPr>
      </p:pic>
      <p:sp>
        <p:nvSpPr>
          <p:cNvPr id="8" name="Прямоугольник 7"/>
          <p:cNvSpPr/>
          <p:nvPr/>
        </p:nvSpPr>
        <p:spPr>
          <a:xfrm>
            <a:off x="6808318" y="1816707"/>
            <a:ext cx="5062604" cy="830997"/>
          </a:xfrm>
          <a:prstGeom prst="rect">
            <a:avLst/>
          </a:prstGeom>
        </p:spPr>
        <p:txBody>
          <a:bodyPr wrap="none">
            <a:spAutoFit/>
          </a:bodyPr>
          <a:lstStyle/>
          <a:p>
            <a:r>
              <a:rPr lang="ru-RU" sz="2400" b="1" dirty="0" smtClean="0"/>
              <a:t>2. Школы </a:t>
            </a:r>
            <a:r>
              <a:rPr lang="ru-RU" sz="2400" b="1" dirty="0"/>
              <a:t>должны </a:t>
            </a:r>
            <a:endParaRPr lang="ru-RU" sz="2400" b="1" dirty="0" smtClean="0"/>
          </a:p>
          <a:p>
            <a:r>
              <a:rPr lang="ru-RU" sz="2400" b="1" dirty="0" smtClean="0"/>
              <a:t>предоставлять </a:t>
            </a:r>
            <a:r>
              <a:rPr lang="ru-RU" sz="2400" b="1" dirty="0"/>
              <a:t>пробные тесты!</a:t>
            </a:r>
            <a:endParaRPr lang="en-US" sz="2400" b="1" dirty="0"/>
          </a:p>
        </p:txBody>
      </p:sp>
    </p:spTree>
    <p:extLst>
      <p:ext uri="{BB962C8B-B14F-4D97-AF65-F5344CB8AC3E}">
        <p14:creationId xmlns:p14="http://schemas.microsoft.com/office/powerpoint/2010/main" val="47887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100" name="Google Shape;100;p15"/>
          <p:cNvSpPr txBox="1"/>
          <p:nvPr/>
        </p:nvSpPr>
        <p:spPr>
          <a:xfrm>
            <a:off x="82787" y="9499686"/>
            <a:ext cx="8340600" cy="787314"/>
          </a:xfrm>
          <a:prstGeom prst="rect">
            <a:avLst/>
          </a:prstGeom>
          <a:noFill/>
          <a:ln>
            <a:noFill/>
          </a:ln>
        </p:spPr>
        <p:txBody>
          <a:bodyPr spcFirstLastPara="1" wrap="square" lIns="0" tIns="17700" rIns="0" bIns="0" anchor="t" anchorCtr="0">
            <a:spAutoFit/>
          </a:bodyPr>
          <a:lstStyle/>
          <a:p>
            <a:pPr marL="0" marR="0" lvl="0" indent="0" algn="l" rtl="0">
              <a:lnSpc>
                <a:spcPct val="100000"/>
              </a:lnSpc>
              <a:spcBef>
                <a:spcPts val="0"/>
              </a:spcBef>
              <a:spcAft>
                <a:spcPts val="0"/>
              </a:spcAft>
              <a:buNone/>
            </a:pPr>
            <a:r>
              <a:rPr lang="en-US" sz="2500" b="0" i="0" u="none" strike="noStrike" cap="none" dirty="0">
                <a:solidFill>
                  <a:schemeClr val="dk1"/>
                </a:solidFill>
                <a:latin typeface="Calibri"/>
                <a:ea typeface="Calibri"/>
                <a:cs typeface="Calibri"/>
                <a:sym typeface="Calibri"/>
              </a:rPr>
              <a:t>Office of the Provost</a:t>
            </a:r>
            <a:endParaRPr sz="2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500" b="0" i="0" u="none" strike="noStrike" cap="none" dirty="0" err="1">
                <a:solidFill>
                  <a:schemeClr val="dk1"/>
                </a:solidFill>
                <a:latin typeface="Calibri"/>
                <a:ea typeface="Calibri"/>
                <a:cs typeface="Calibri"/>
                <a:sym typeface="Calibri"/>
              </a:rPr>
              <a:t>ie.nu.edu.kz</a:t>
            </a:r>
            <a:r>
              <a:rPr lang="en-US" sz="2500" b="0" i="0" u="none" strike="noStrike" cap="none" dirty="0">
                <a:solidFill>
                  <a:schemeClr val="dk1"/>
                </a:solidFill>
                <a:latin typeface="Calibri"/>
                <a:ea typeface="Calibri"/>
                <a:cs typeface="Calibri"/>
                <a:sym typeface="Calibri"/>
              </a:rPr>
              <a:t> </a:t>
            </a:r>
            <a:endParaRPr sz="2500" b="0" i="0" u="none" strike="noStrike" cap="none" dirty="0">
              <a:solidFill>
                <a:schemeClr val="dk1"/>
              </a:solidFill>
              <a:latin typeface="Calibri"/>
              <a:ea typeface="Calibri"/>
              <a:cs typeface="Calibri"/>
              <a:sym typeface="Calibri"/>
            </a:endParaRPr>
          </a:p>
        </p:txBody>
      </p:sp>
      <p:grpSp>
        <p:nvGrpSpPr>
          <p:cNvPr id="2" name="Google Shape;108;p16">
            <a:extLst>
              <a:ext uri="{FF2B5EF4-FFF2-40B4-BE49-F238E27FC236}">
                <a16:creationId xmlns:a16="http://schemas.microsoft.com/office/drawing/2014/main" xmlns="" id="{558C4751-CD5D-C965-AA3D-DAA78D05A99E}"/>
              </a:ext>
            </a:extLst>
          </p:cNvPr>
          <p:cNvGrpSpPr/>
          <p:nvPr/>
        </p:nvGrpSpPr>
        <p:grpSpPr>
          <a:xfrm>
            <a:off x="14568184" y="83609"/>
            <a:ext cx="3516631" cy="805828"/>
            <a:chOff x="0" y="0"/>
            <a:chExt cx="1172210" cy="269166"/>
          </a:xfrm>
        </p:grpSpPr>
        <p:pic>
          <p:nvPicPr>
            <p:cNvPr id="3" name="Google Shape;109;p16">
              <a:extLst>
                <a:ext uri="{FF2B5EF4-FFF2-40B4-BE49-F238E27FC236}">
                  <a16:creationId xmlns:a16="http://schemas.microsoft.com/office/drawing/2014/main" xmlns="" id="{914A7DC4-62A9-E95F-9DEC-13A0CD355842}"/>
                </a:ext>
              </a:extLst>
            </p:cNvPr>
            <p:cNvPicPr preferRelativeResize="0"/>
            <p:nvPr/>
          </p:nvPicPr>
          <p:blipFill rotWithShape="1">
            <a:blip r:embed="rId3">
              <a:alphaModFix/>
            </a:blip>
            <a:srcRect/>
            <a:stretch/>
          </p:blipFill>
          <p:spPr>
            <a:xfrm>
              <a:off x="266700" y="28575"/>
              <a:ext cx="905510" cy="91440"/>
            </a:xfrm>
            <a:prstGeom prst="rect">
              <a:avLst/>
            </a:prstGeom>
            <a:noFill/>
            <a:ln>
              <a:noFill/>
            </a:ln>
          </p:spPr>
        </p:pic>
        <p:pic>
          <p:nvPicPr>
            <p:cNvPr id="4" name="Google Shape;110;p16">
              <a:extLst>
                <a:ext uri="{FF2B5EF4-FFF2-40B4-BE49-F238E27FC236}">
                  <a16:creationId xmlns:a16="http://schemas.microsoft.com/office/drawing/2014/main" xmlns="" id="{E2D0F434-3F44-15F7-883D-A9F62316DC94}"/>
                </a:ext>
              </a:extLst>
            </p:cNvPr>
            <p:cNvPicPr preferRelativeResize="0"/>
            <p:nvPr/>
          </p:nvPicPr>
          <p:blipFill rotWithShape="1">
            <a:blip r:embed="rId4">
              <a:alphaModFix/>
            </a:blip>
            <a:srcRect/>
            <a:stretch/>
          </p:blipFill>
          <p:spPr>
            <a:xfrm>
              <a:off x="266700" y="152400"/>
              <a:ext cx="840105" cy="91440"/>
            </a:xfrm>
            <a:prstGeom prst="rect">
              <a:avLst/>
            </a:prstGeom>
            <a:noFill/>
            <a:ln>
              <a:noFill/>
            </a:ln>
          </p:spPr>
        </p:pic>
        <p:grpSp>
          <p:nvGrpSpPr>
            <p:cNvPr id="5" name="Google Shape;111;p16">
              <a:extLst>
                <a:ext uri="{FF2B5EF4-FFF2-40B4-BE49-F238E27FC236}">
                  <a16:creationId xmlns:a16="http://schemas.microsoft.com/office/drawing/2014/main" xmlns="" id="{BE55D0CC-AB8C-022F-E316-74F311416F61}"/>
                </a:ext>
              </a:extLst>
            </p:cNvPr>
            <p:cNvGrpSpPr/>
            <p:nvPr/>
          </p:nvGrpSpPr>
          <p:grpSpPr>
            <a:xfrm>
              <a:off x="0" y="0"/>
              <a:ext cx="180499" cy="269166"/>
              <a:chOff x="0" y="0"/>
              <a:chExt cx="396875" cy="591833"/>
            </a:xfrm>
          </p:grpSpPr>
          <p:sp>
            <p:nvSpPr>
              <p:cNvPr id="6" name="Google Shape;112;p16">
                <a:extLst>
                  <a:ext uri="{FF2B5EF4-FFF2-40B4-BE49-F238E27FC236}">
                    <a16:creationId xmlns:a16="http://schemas.microsoft.com/office/drawing/2014/main" xmlns="" id="{89B516E1-0EA7-15B3-EFC0-C6CB4ACFC16D}"/>
                  </a:ext>
                </a:extLst>
              </p:cNvPr>
              <p:cNvSpPr/>
              <p:nvPr/>
            </p:nvSpPr>
            <p:spPr>
              <a:xfrm>
                <a:off x="0" y="13"/>
                <a:ext cx="396875" cy="591820"/>
              </a:xfrm>
              <a:custGeom>
                <a:avLst/>
                <a:gdLst/>
                <a:ahLst/>
                <a:cxnLst/>
                <a:rect l="l" t="t" r="r" b="b"/>
                <a:pathLst>
                  <a:path w="396875" h="591820" extrusionOk="0">
                    <a:moveTo>
                      <a:pt x="274002" y="353999"/>
                    </a:moveTo>
                    <a:lnTo>
                      <a:pt x="259816" y="312775"/>
                    </a:lnTo>
                    <a:lnTo>
                      <a:pt x="217766" y="287337"/>
                    </a:lnTo>
                    <a:lnTo>
                      <a:pt x="200253" y="285978"/>
                    </a:lnTo>
                    <a:lnTo>
                      <a:pt x="186258" y="287007"/>
                    </a:lnTo>
                    <a:lnTo>
                      <a:pt x="174510" y="289864"/>
                    </a:lnTo>
                    <a:lnTo>
                      <a:pt x="164528" y="294233"/>
                    </a:lnTo>
                    <a:lnTo>
                      <a:pt x="155816" y="299758"/>
                    </a:lnTo>
                    <a:lnTo>
                      <a:pt x="178371" y="258546"/>
                    </a:lnTo>
                    <a:lnTo>
                      <a:pt x="182841" y="231736"/>
                    </a:lnTo>
                    <a:lnTo>
                      <a:pt x="166471" y="207594"/>
                    </a:lnTo>
                    <a:lnTo>
                      <a:pt x="126542" y="174371"/>
                    </a:lnTo>
                    <a:lnTo>
                      <a:pt x="126771" y="338061"/>
                    </a:lnTo>
                    <a:lnTo>
                      <a:pt x="126492" y="381088"/>
                    </a:lnTo>
                    <a:lnTo>
                      <a:pt x="151485" y="443865"/>
                    </a:lnTo>
                    <a:lnTo>
                      <a:pt x="186893" y="461352"/>
                    </a:lnTo>
                    <a:lnTo>
                      <a:pt x="227914" y="457060"/>
                    </a:lnTo>
                    <a:lnTo>
                      <a:pt x="265023" y="421995"/>
                    </a:lnTo>
                    <a:lnTo>
                      <a:pt x="237528" y="433616"/>
                    </a:lnTo>
                    <a:lnTo>
                      <a:pt x="210870" y="436321"/>
                    </a:lnTo>
                    <a:lnTo>
                      <a:pt x="166712" y="411645"/>
                    </a:lnTo>
                    <a:lnTo>
                      <a:pt x="156044" y="376593"/>
                    </a:lnTo>
                    <a:lnTo>
                      <a:pt x="156718" y="362369"/>
                    </a:lnTo>
                    <a:lnTo>
                      <a:pt x="161112" y="345833"/>
                    </a:lnTo>
                    <a:lnTo>
                      <a:pt x="170370" y="332892"/>
                    </a:lnTo>
                    <a:lnTo>
                      <a:pt x="183413" y="324091"/>
                    </a:lnTo>
                    <a:lnTo>
                      <a:pt x="199186" y="319989"/>
                    </a:lnTo>
                    <a:lnTo>
                      <a:pt x="214833" y="320916"/>
                    </a:lnTo>
                    <a:lnTo>
                      <a:pt x="228803" y="326402"/>
                    </a:lnTo>
                    <a:lnTo>
                      <a:pt x="239115" y="337337"/>
                    </a:lnTo>
                    <a:lnTo>
                      <a:pt x="243814" y="354571"/>
                    </a:lnTo>
                    <a:lnTo>
                      <a:pt x="242049" y="365594"/>
                    </a:lnTo>
                    <a:lnTo>
                      <a:pt x="236372" y="375666"/>
                    </a:lnTo>
                    <a:lnTo>
                      <a:pt x="227317" y="382752"/>
                    </a:lnTo>
                    <a:lnTo>
                      <a:pt x="215468" y="384835"/>
                    </a:lnTo>
                    <a:lnTo>
                      <a:pt x="225818" y="374129"/>
                    </a:lnTo>
                    <a:lnTo>
                      <a:pt x="226009" y="364731"/>
                    </a:lnTo>
                    <a:lnTo>
                      <a:pt x="224637" y="354431"/>
                    </a:lnTo>
                    <a:lnTo>
                      <a:pt x="220268" y="346697"/>
                    </a:lnTo>
                    <a:lnTo>
                      <a:pt x="213156" y="341744"/>
                    </a:lnTo>
                    <a:lnTo>
                      <a:pt x="203555" y="339788"/>
                    </a:lnTo>
                    <a:lnTo>
                      <a:pt x="192557" y="342176"/>
                    </a:lnTo>
                    <a:lnTo>
                      <a:pt x="183832" y="348945"/>
                    </a:lnTo>
                    <a:lnTo>
                      <a:pt x="178041" y="359257"/>
                    </a:lnTo>
                    <a:lnTo>
                      <a:pt x="175907" y="372262"/>
                    </a:lnTo>
                    <a:lnTo>
                      <a:pt x="177825" y="385737"/>
                    </a:lnTo>
                    <a:lnTo>
                      <a:pt x="212394" y="413664"/>
                    </a:lnTo>
                    <a:lnTo>
                      <a:pt x="222656" y="414083"/>
                    </a:lnTo>
                    <a:lnTo>
                      <a:pt x="232943" y="412280"/>
                    </a:lnTo>
                    <a:lnTo>
                      <a:pt x="244195" y="408241"/>
                    </a:lnTo>
                    <a:lnTo>
                      <a:pt x="258165" y="398665"/>
                    </a:lnTo>
                    <a:lnTo>
                      <a:pt x="267373" y="386359"/>
                    </a:lnTo>
                    <a:lnTo>
                      <a:pt x="272453" y="371424"/>
                    </a:lnTo>
                    <a:lnTo>
                      <a:pt x="274002" y="353999"/>
                    </a:lnTo>
                    <a:close/>
                  </a:path>
                  <a:path w="396875" h="591820" extrusionOk="0">
                    <a:moveTo>
                      <a:pt x="396417" y="299770"/>
                    </a:moveTo>
                    <a:lnTo>
                      <a:pt x="283489" y="299770"/>
                    </a:lnTo>
                    <a:lnTo>
                      <a:pt x="283502" y="393128"/>
                    </a:lnTo>
                    <a:lnTo>
                      <a:pt x="279552" y="417055"/>
                    </a:lnTo>
                    <a:lnTo>
                      <a:pt x="265569" y="445185"/>
                    </a:lnTo>
                    <a:lnTo>
                      <a:pt x="238290" y="468579"/>
                    </a:lnTo>
                    <a:lnTo>
                      <a:pt x="194437" y="478358"/>
                    </a:lnTo>
                    <a:lnTo>
                      <a:pt x="161150" y="470776"/>
                    </a:lnTo>
                    <a:lnTo>
                      <a:pt x="135369" y="451040"/>
                    </a:lnTo>
                    <a:lnTo>
                      <a:pt x="118706" y="423659"/>
                    </a:lnTo>
                    <a:lnTo>
                      <a:pt x="112788" y="393128"/>
                    </a:lnTo>
                    <a:lnTo>
                      <a:pt x="112788" y="299770"/>
                    </a:lnTo>
                    <a:lnTo>
                      <a:pt x="0" y="299770"/>
                    </a:lnTo>
                    <a:lnTo>
                      <a:pt x="38" y="387654"/>
                    </a:lnTo>
                    <a:lnTo>
                      <a:pt x="812" y="430110"/>
                    </a:lnTo>
                    <a:lnTo>
                      <a:pt x="7213" y="481253"/>
                    </a:lnTo>
                    <a:lnTo>
                      <a:pt x="32232" y="527837"/>
                    </a:lnTo>
                    <a:lnTo>
                      <a:pt x="78790" y="566966"/>
                    </a:lnTo>
                    <a:lnTo>
                      <a:pt x="114655" y="581075"/>
                    </a:lnTo>
                    <a:lnTo>
                      <a:pt x="155117" y="589127"/>
                    </a:lnTo>
                    <a:lnTo>
                      <a:pt x="198208" y="591693"/>
                    </a:lnTo>
                    <a:lnTo>
                      <a:pt x="241300" y="589127"/>
                    </a:lnTo>
                    <a:lnTo>
                      <a:pt x="281762" y="581075"/>
                    </a:lnTo>
                    <a:lnTo>
                      <a:pt x="317614" y="566966"/>
                    </a:lnTo>
                    <a:lnTo>
                      <a:pt x="364172" y="527837"/>
                    </a:lnTo>
                    <a:lnTo>
                      <a:pt x="389204" y="481253"/>
                    </a:lnTo>
                    <a:lnTo>
                      <a:pt x="395617" y="430110"/>
                    </a:lnTo>
                    <a:lnTo>
                      <a:pt x="396417" y="365366"/>
                    </a:lnTo>
                    <a:lnTo>
                      <a:pt x="396417" y="299770"/>
                    </a:lnTo>
                    <a:close/>
                  </a:path>
                  <a:path w="396875" h="591820" extrusionOk="0">
                    <a:moveTo>
                      <a:pt x="396417" y="0"/>
                    </a:moveTo>
                    <a:lnTo>
                      <a:pt x="283502" y="0"/>
                    </a:lnTo>
                    <a:lnTo>
                      <a:pt x="283451" y="149123"/>
                    </a:lnTo>
                    <a:lnTo>
                      <a:pt x="113030" y="0"/>
                    </a:lnTo>
                    <a:lnTo>
                      <a:pt x="0" y="0"/>
                    </a:lnTo>
                    <a:lnTo>
                      <a:pt x="0" y="285978"/>
                    </a:lnTo>
                    <a:lnTo>
                      <a:pt x="112725" y="285978"/>
                    </a:lnTo>
                    <a:lnTo>
                      <a:pt x="112610" y="145135"/>
                    </a:lnTo>
                    <a:lnTo>
                      <a:pt x="283502" y="285978"/>
                    </a:lnTo>
                    <a:lnTo>
                      <a:pt x="396417" y="285978"/>
                    </a:lnTo>
                    <a:lnTo>
                      <a:pt x="396417" y="0"/>
                    </a:lnTo>
                    <a:close/>
                  </a:path>
                </a:pathLst>
              </a:custGeom>
              <a:solidFill>
                <a:srgbClr val="E4B55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7" name="Google Shape;113;p16">
                <a:extLst>
                  <a:ext uri="{FF2B5EF4-FFF2-40B4-BE49-F238E27FC236}">
                    <a16:creationId xmlns:a16="http://schemas.microsoft.com/office/drawing/2014/main" xmlns="" id="{23BAEDAA-7D43-6360-23C7-15A6A974255F}"/>
                  </a:ext>
                </a:extLst>
              </p:cNvPr>
              <p:cNvPicPr preferRelativeResize="0"/>
              <p:nvPr/>
            </p:nvPicPr>
            <p:blipFill rotWithShape="1">
              <a:blip r:embed="rId5">
                <a:alphaModFix/>
              </a:blip>
              <a:srcRect/>
              <a:stretch/>
            </p:blipFill>
            <p:spPr>
              <a:xfrm>
                <a:off x="128893" y="0"/>
                <a:ext cx="140760" cy="120038"/>
              </a:xfrm>
              <a:prstGeom prst="rect">
                <a:avLst/>
              </a:prstGeom>
              <a:noFill/>
              <a:ln>
                <a:noFill/>
              </a:ln>
            </p:spPr>
          </p:pic>
        </p:grpSp>
      </p:grpSp>
      <p:sp>
        <p:nvSpPr>
          <p:cNvPr id="8" name="Google Shape;100;p15">
            <a:extLst>
              <a:ext uri="{FF2B5EF4-FFF2-40B4-BE49-F238E27FC236}">
                <a16:creationId xmlns:a16="http://schemas.microsoft.com/office/drawing/2014/main" xmlns="" id="{02AC0262-21F6-226A-D418-774A9B8B5272}"/>
              </a:ext>
            </a:extLst>
          </p:cNvPr>
          <p:cNvSpPr txBox="1"/>
          <p:nvPr/>
        </p:nvSpPr>
        <p:spPr>
          <a:xfrm>
            <a:off x="7006590" y="4519010"/>
            <a:ext cx="4274820" cy="1248979"/>
          </a:xfrm>
          <a:prstGeom prst="rect">
            <a:avLst/>
          </a:prstGeom>
          <a:noFill/>
          <a:ln>
            <a:noFill/>
          </a:ln>
        </p:spPr>
        <p:txBody>
          <a:bodyPr spcFirstLastPara="1" wrap="square" lIns="0" tIns="17700" rIns="0" bIns="0" anchor="t" anchorCtr="0">
            <a:spAutoFit/>
          </a:bodyPr>
          <a:lstStyle/>
          <a:p>
            <a:pPr marL="0" marR="0" lvl="0" indent="0" algn="l" rtl="0">
              <a:lnSpc>
                <a:spcPct val="100000"/>
              </a:lnSpc>
              <a:spcBef>
                <a:spcPts val="0"/>
              </a:spcBef>
              <a:spcAft>
                <a:spcPts val="0"/>
              </a:spcAft>
              <a:buNone/>
            </a:pPr>
            <a:r>
              <a:rPr lang="ru-RU" sz="8000" b="0" i="0" u="none" strike="noStrike" cap="none" dirty="0" smtClean="0">
                <a:solidFill>
                  <a:schemeClr val="dk1"/>
                </a:solidFill>
                <a:latin typeface="Calibri"/>
                <a:ea typeface="Calibri"/>
                <a:cs typeface="Calibri"/>
                <a:sym typeface="Calibri"/>
              </a:rPr>
              <a:t>Вопросы</a:t>
            </a:r>
            <a:endParaRPr lang="en-US" sz="8000" dirty="0">
              <a:solidFill>
                <a:schemeClr val="dk1"/>
              </a:solidFill>
              <a:latin typeface="Calibri"/>
              <a:ea typeface="Calibri"/>
              <a:cs typeface="Calibri"/>
              <a:sym typeface="Calibri"/>
            </a:endParaRPr>
          </a:p>
        </p:txBody>
      </p:sp>
      <p:sp>
        <p:nvSpPr>
          <p:cNvPr id="11" name="Google Shape;101;p15"/>
          <p:cNvSpPr txBox="1"/>
          <p:nvPr/>
        </p:nvSpPr>
        <p:spPr>
          <a:xfrm>
            <a:off x="0" y="0"/>
            <a:ext cx="7393997" cy="696546"/>
          </a:xfrm>
          <a:prstGeom prst="rect">
            <a:avLst/>
          </a:prstGeom>
          <a:noFill/>
          <a:ln>
            <a:noFill/>
          </a:ln>
        </p:spPr>
        <p:txBody>
          <a:bodyPr spcFirstLastPara="1" wrap="square" lIns="0" tIns="19250" rIns="0" bIns="0" anchor="t" anchorCtr="0">
            <a:spAutoFit/>
          </a:bodyPr>
          <a:lstStyle/>
          <a:p>
            <a:pPr lvl="0"/>
            <a:r>
              <a:rPr lang="ru-RU" sz="2200" dirty="0" smtClean="0">
                <a:solidFill>
                  <a:schemeClr val="dk1"/>
                </a:solidFill>
                <a:latin typeface="Calibri"/>
                <a:ea typeface="Calibri"/>
                <a:cs typeface="Calibri"/>
                <a:sym typeface="Calibri"/>
              </a:rPr>
              <a:t>Институциональная </a:t>
            </a:r>
            <a:r>
              <a:rPr lang="ru-RU" sz="2200" dirty="0">
                <a:solidFill>
                  <a:schemeClr val="dk1"/>
                </a:solidFill>
                <a:latin typeface="Calibri"/>
                <a:ea typeface="Calibri"/>
                <a:cs typeface="Calibri"/>
                <a:sym typeface="Calibri"/>
              </a:rPr>
              <a:t>эффективность | 7 августа 2024 года </a:t>
            </a:r>
          </a:p>
          <a:p>
            <a:pPr marL="0" marR="0" lvl="0" indent="0" algn="l" rtl="0">
              <a:lnSpc>
                <a:spcPct val="100000"/>
              </a:lnSpc>
              <a:spcBef>
                <a:spcPts val="0"/>
              </a:spcBef>
              <a:spcAft>
                <a:spcPts val="0"/>
              </a:spcAft>
              <a:buNone/>
            </a:pPr>
            <a:r>
              <a:rPr lang="ru-RU" sz="2200" b="0" i="0" u="none" strike="noStrike" cap="none" dirty="0" smtClean="0">
                <a:solidFill>
                  <a:schemeClr val="dk1"/>
                </a:solidFill>
                <a:latin typeface="Calibri"/>
                <a:ea typeface="Calibri"/>
                <a:cs typeface="Calibri"/>
                <a:sym typeface="Calibri"/>
              </a:rPr>
              <a:t> </a:t>
            </a:r>
            <a:endParaRPr sz="2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73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3371</TotalTime>
  <Words>695</Words>
  <Application>Microsoft Office PowerPoint</Application>
  <PresentationFormat>Произвольный</PresentationFormat>
  <Paragraphs>66</Paragraphs>
  <Slides>6</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6</vt:i4>
      </vt:variant>
    </vt:vector>
  </HeadingPairs>
  <TitlesOfParts>
    <vt:vector size="14" baseType="lpstr">
      <vt:lpstr>Arial</vt:lpstr>
      <vt:lpstr>Calibri</vt:lpstr>
      <vt:lpstr>Prata</vt:lpstr>
      <vt:lpstr>Inter ExtraBold</vt:lpstr>
      <vt:lpstr>Inter</vt:lpstr>
      <vt:lpstr>Inter Medium</vt:lpstr>
      <vt:lpstr>Office Theme</vt:lpstr>
      <vt:lpstr>2_Office Theme</vt:lpstr>
      <vt:lpstr>Презентация PowerPoint</vt:lpstr>
      <vt:lpstr>Руководитель отдела институциональных исследований и аналитики, Назарбаев Университет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Aizhan Mussina</dc:creator>
  <cp:lastModifiedBy>baitasov.centr@gmail.com</cp:lastModifiedBy>
  <cp:revision>64</cp:revision>
  <dcterms:created xsi:type="dcterms:W3CDTF">2006-08-16T00:00:00Z</dcterms:created>
  <dcterms:modified xsi:type="dcterms:W3CDTF">2024-08-14T17:18:50Z</dcterms:modified>
</cp:coreProperties>
</file>