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75" r:id="rId3"/>
    <p:sldId id="270" r:id="rId4"/>
    <p:sldId id="271" r:id="rId5"/>
    <p:sldId id="261" r:id="rId6"/>
    <p:sldId id="260" r:id="rId7"/>
    <p:sldId id="265" r:id="rId8"/>
    <p:sldId id="272" r:id="rId9"/>
    <p:sldId id="276" r:id="rId10"/>
    <p:sldId id="277" r:id="rId11"/>
    <p:sldId id="278" r:id="rId12"/>
    <p:sldId id="279" r:id="rId1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43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2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2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8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6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8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43691-FEE9-0FA3-F7DE-08B4B295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E16D94-B04A-CB62-46AA-D99BD1E33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32883-D80E-9479-1260-CFBBD6A4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6181-4F13-4D10-B289-263B5697633B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06565-08D2-218D-7C5D-9FD059C0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58FB2-3566-5AE0-CD22-1E2346B0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5BE6-C1DE-4FB0-BA44-A09036AE0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8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88931" y="7704167"/>
            <a:ext cx="3291840" cy="438150"/>
          </a:xfrm>
        </p:spPr>
        <p:txBody>
          <a:bodyPr/>
          <a:lstStyle/>
          <a:p>
            <a:fld id="{3107EF18-D874-465E-97B5-DE036893CD9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6080" y="1162985"/>
            <a:ext cx="675535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«Наши волонтеры воплощают в себе высокие идеалы доброты и человеколюбия, солидарности                          и гражданской ответственности. Эти фундаментальные ценности лежат в основе концепции «</a:t>
            </a:r>
            <a:r>
              <a:rPr lang="ru-RU" sz="288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Адал</a:t>
            </a:r>
            <a:r>
              <a:rPr lang="ru-RU" sz="28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88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азамат</a:t>
            </a:r>
            <a:r>
              <a:rPr lang="ru-RU" sz="28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»…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14952" y="4296628"/>
            <a:ext cx="6126480" cy="7201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9728" tIns="0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60" b="1" i="1" dirty="0">
                <a:latin typeface="Arial" panose="020B0604020202020204" pitchFamily="34" charset="0"/>
                <a:cs typeface="Arial" panose="020B0604020202020204" pitchFamily="34" charset="0"/>
              </a:rPr>
              <a:t>Президент Республики Казахстан </a:t>
            </a:r>
            <a:br>
              <a:rPr lang="ru-RU" altLang="ru-RU" sz="216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160" b="1" i="1" dirty="0">
                <a:latin typeface="Arial" panose="020B0604020202020204" pitchFamily="34" charset="0"/>
                <a:cs typeface="Arial" panose="020B0604020202020204" pitchFamily="34" charset="0"/>
              </a:rPr>
              <a:t> Касым-Жомарт Токаев</a:t>
            </a:r>
          </a:p>
        </p:txBody>
      </p:sp>
      <p:pic>
        <p:nvPicPr>
          <p:cNvPr id="12" name="Рисунок 11" descr="Отношения между Казахстаном и Россией имеют богатое прошлое и блестящее будущее">
            <a:extLst>
              <a:ext uri="{FF2B5EF4-FFF2-40B4-BE49-F238E27FC236}">
                <a16:creationId xmlns:a16="http://schemas.microsoft.com/office/drawing/2014/main" id="{AFCA0D18-826C-EAC3-1713-AEAE16C32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3"/>
          <a:stretch/>
        </p:blipFill>
        <p:spPr bwMode="auto">
          <a:xfrm>
            <a:off x="743374" y="806464"/>
            <a:ext cx="5578456" cy="6616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8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516975" y="741283"/>
            <a:ext cx="11596449" cy="1326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24"/>
              </a:lnSpc>
              <a:buNone/>
            </a:pPr>
            <a:r>
              <a:rPr lang="en-US" sz="4179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Механизмы реализации на уровне педагогов</a:t>
            </a:r>
            <a:endParaRPr lang="en-US" sz="4179" dirty="0"/>
          </a:p>
        </p:txBody>
      </p:sp>
      <p:sp>
        <p:nvSpPr>
          <p:cNvPr id="5" name="Shape 2"/>
          <p:cNvSpPr/>
          <p:nvPr/>
        </p:nvSpPr>
        <p:spPr>
          <a:xfrm>
            <a:off x="1516975" y="2731413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693664" y="2810947"/>
            <a:ext cx="124182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7"/>
              </a:lnSpc>
              <a:buNone/>
            </a:pPr>
            <a:r>
              <a:rPr lang="en-US" sz="250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507" dirty="0"/>
          </a:p>
        </p:txBody>
      </p:sp>
      <p:sp>
        <p:nvSpPr>
          <p:cNvPr id="7" name="Text 4"/>
          <p:cNvSpPr/>
          <p:nvPr/>
        </p:nvSpPr>
        <p:spPr>
          <a:xfrm>
            <a:off x="2206823" y="2731413"/>
            <a:ext cx="3034070" cy="995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Культура непрерывного развития</a:t>
            </a:r>
            <a:endParaRPr lang="en-US" sz="2089" dirty="0"/>
          </a:p>
        </p:txBody>
      </p:sp>
      <p:sp>
        <p:nvSpPr>
          <p:cNvPr id="8" name="Text 5"/>
          <p:cNvSpPr/>
          <p:nvPr/>
        </p:nvSpPr>
        <p:spPr>
          <a:xfrm>
            <a:off x="2206823" y="3853815"/>
            <a:ext cx="3034070" cy="1358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Постоянное повышение квалификации педагогов, изучение новых методик и подходов к воспитанию.</a:t>
            </a:r>
            <a:endParaRPr lang="en-US" sz="1672" dirty="0"/>
          </a:p>
        </p:txBody>
      </p:sp>
      <p:sp>
        <p:nvSpPr>
          <p:cNvPr id="9" name="Shape 6"/>
          <p:cNvSpPr/>
          <p:nvPr/>
        </p:nvSpPr>
        <p:spPr>
          <a:xfrm>
            <a:off x="5453182" y="2731413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600224" y="2810947"/>
            <a:ext cx="183356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7"/>
              </a:lnSpc>
              <a:buNone/>
            </a:pPr>
            <a:r>
              <a:rPr lang="en-US" sz="250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507" dirty="0"/>
          </a:p>
        </p:txBody>
      </p:sp>
      <p:sp>
        <p:nvSpPr>
          <p:cNvPr id="11" name="Text 8"/>
          <p:cNvSpPr/>
          <p:nvPr/>
        </p:nvSpPr>
        <p:spPr>
          <a:xfrm>
            <a:off x="6143030" y="2731413"/>
            <a:ext cx="3034070" cy="995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Интеграция ценностей в учебные программы</a:t>
            </a:r>
            <a:endParaRPr lang="en-US" sz="2089" dirty="0"/>
          </a:p>
        </p:txBody>
      </p:sp>
      <p:sp>
        <p:nvSpPr>
          <p:cNvPr id="12" name="Text 9"/>
          <p:cNvSpPr/>
          <p:nvPr/>
        </p:nvSpPr>
        <p:spPr>
          <a:xfrm>
            <a:off x="6143030" y="3853815"/>
            <a:ext cx="3034070" cy="1358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Включение в учебные материалы элементов, способствующих формированию ценностей.</a:t>
            </a:r>
            <a:endParaRPr lang="en-US" sz="1672" dirty="0"/>
          </a:p>
        </p:txBody>
      </p:sp>
      <p:sp>
        <p:nvSpPr>
          <p:cNvPr id="13" name="Shape 10"/>
          <p:cNvSpPr/>
          <p:nvPr/>
        </p:nvSpPr>
        <p:spPr>
          <a:xfrm>
            <a:off x="9389388" y="2731413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537621" y="2810947"/>
            <a:ext cx="181094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7"/>
              </a:lnSpc>
              <a:buNone/>
            </a:pPr>
            <a:r>
              <a:rPr lang="en-US" sz="250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507" dirty="0"/>
          </a:p>
        </p:txBody>
      </p:sp>
      <p:sp>
        <p:nvSpPr>
          <p:cNvPr id="15" name="Text 12"/>
          <p:cNvSpPr/>
          <p:nvPr/>
        </p:nvSpPr>
        <p:spPr>
          <a:xfrm>
            <a:off x="10079236" y="2731413"/>
            <a:ext cx="2653546" cy="331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Проектная работа</a:t>
            </a:r>
            <a:endParaRPr lang="en-US" sz="2089" dirty="0"/>
          </a:p>
        </p:txBody>
      </p:sp>
      <p:sp>
        <p:nvSpPr>
          <p:cNvPr id="16" name="Text 13"/>
          <p:cNvSpPr/>
          <p:nvPr/>
        </p:nvSpPr>
        <p:spPr>
          <a:xfrm>
            <a:off x="10079236" y="3190399"/>
            <a:ext cx="3034070" cy="20373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Использование проектного метода для развития у учащихся навыков самостоятельной работы, творческого мышления и решения проблем.</a:t>
            </a:r>
            <a:endParaRPr lang="en-US" sz="1672" dirty="0"/>
          </a:p>
        </p:txBody>
      </p:sp>
      <p:sp>
        <p:nvSpPr>
          <p:cNvPr id="17" name="Shape 14"/>
          <p:cNvSpPr/>
          <p:nvPr/>
        </p:nvSpPr>
        <p:spPr>
          <a:xfrm>
            <a:off x="1516975" y="5678805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658183" y="5758339"/>
            <a:ext cx="195143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7"/>
              </a:lnSpc>
              <a:buNone/>
            </a:pPr>
            <a:r>
              <a:rPr lang="en-US" sz="250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2507" dirty="0"/>
          </a:p>
        </p:txBody>
      </p:sp>
      <p:sp>
        <p:nvSpPr>
          <p:cNvPr id="19" name="Text 16"/>
          <p:cNvSpPr/>
          <p:nvPr/>
        </p:nvSpPr>
        <p:spPr>
          <a:xfrm>
            <a:off x="2206823" y="5678805"/>
            <a:ext cx="5002292" cy="663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Расширение форм внеучебной деятельности</a:t>
            </a:r>
            <a:endParaRPr lang="en-US" sz="2089" dirty="0"/>
          </a:p>
        </p:txBody>
      </p:sp>
      <p:sp>
        <p:nvSpPr>
          <p:cNvPr id="20" name="Text 17"/>
          <p:cNvSpPr/>
          <p:nvPr/>
        </p:nvSpPr>
        <p:spPr>
          <a:xfrm>
            <a:off x="2206823" y="6469499"/>
            <a:ext cx="5002292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Организация кружков, секций, клубов, направленных на развитие личности и формирование ценностей.</a:t>
            </a:r>
            <a:endParaRPr lang="en-US" sz="1672" dirty="0"/>
          </a:p>
        </p:txBody>
      </p:sp>
      <p:sp>
        <p:nvSpPr>
          <p:cNvPr id="21" name="Shape 18"/>
          <p:cNvSpPr/>
          <p:nvPr/>
        </p:nvSpPr>
        <p:spPr>
          <a:xfrm>
            <a:off x="7421404" y="5678805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569756" y="5758339"/>
            <a:ext cx="180856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7"/>
              </a:lnSpc>
              <a:buNone/>
            </a:pPr>
            <a:r>
              <a:rPr lang="en-US" sz="250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2507" dirty="0"/>
          </a:p>
        </p:txBody>
      </p:sp>
      <p:sp>
        <p:nvSpPr>
          <p:cNvPr id="23" name="Text 20"/>
          <p:cNvSpPr/>
          <p:nvPr/>
        </p:nvSpPr>
        <p:spPr>
          <a:xfrm>
            <a:off x="8111252" y="5678805"/>
            <a:ext cx="5002292" cy="663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Обновление содержания образовательных программ</a:t>
            </a:r>
            <a:endParaRPr lang="en-US" sz="2089" dirty="0"/>
          </a:p>
        </p:txBody>
      </p:sp>
      <p:sp>
        <p:nvSpPr>
          <p:cNvPr id="24" name="Text 21"/>
          <p:cNvSpPr/>
          <p:nvPr/>
        </p:nvSpPr>
        <p:spPr>
          <a:xfrm>
            <a:off x="8111252" y="6469499"/>
            <a:ext cx="5002292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Регулярный анализ и обновление учебных программ с учетом современных реалий и потребностей общества.</a:t>
            </a:r>
            <a:endParaRPr lang="en-US" sz="1672" dirty="0"/>
          </a:p>
        </p:txBody>
      </p:sp>
    </p:spTree>
    <p:extLst>
      <p:ext uri="{BB962C8B-B14F-4D97-AF65-F5344CB8AC3E}">
        <p14:creationId xmlns:p14="http://schemas.microsoft.com/office/powerpoint/2010/main" val="248287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516975" y="749141"/>
            <a:ext cx="11596449" cy="1326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24"/>
              </a:lnSpc>
              <a:buNone/>
            </a:pPr>
            <a:r>
              <a:rPr lang="en-US" sz="4179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Механизмы реализации на уровне сотрудничества с родителями</a:t>
            </a:r>
            <a:endParaRPr lang="en-US" sz="4179" dirty="0"/>
          </a:p>
        </p:txBody>
      </p:sp>
      <p:sp>
        <p:nvSpPr>
          <p:cNvPr id="5" name="Shape 2"/>
          <p:cNvSpPr/>
          <p:nvPr/>
        </p:nvSpPr>
        <p:spPr>
          <a:xfrm>
            <a:off x="1516975" y="2739271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693664" y="2818805"/>
            <a:ext cx="124182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7"/>
              </a:lnSpc>
              <a:buNone/>
            </a:pPr>
            <a:r>
              <a:rPr lang="en-US" sz="250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507" dirty="0"/>
          </a:p>
        </p:txBody>
      </p:sp>
      <p:sp>
        <p:nvSpPr>
          <p:cNvPr id="7" name="Text 4"/>
          <p:cNvSpPr/>
          <p:nvPr/>
        </p:nvSpPr>
        <p:spPr>
          <a:xfrm>
            <a:off x="2206823" y="2739271"/>
            <a:ext cx="3034070" cy="663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Вовлечение семей в управление</a:t>
            </a:r>
            <a:endParaRPr lang="en-US" sz="2089" dirty="0"/>
          </a:p>
        </p:txBody>
      </p:sp>
      <p:sp>
        <p:nvSpPr>
          <p:cNvPr id="8" name="Text 5"/>
          <p:cNvSpPr/>
          <p:nvPr/>
        </p:nvSpPr>
        <p:spPr>
          <a:xfrm>
            <a:off x="2206823" y="3529965"/>
            <a:ext cx="3034070" cy="1358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Создание родительских комитетов, участие родителей в принятии решений по вопросам воспитания.</a:t>
            </a:r>
            <a:endParaRPr lang="en-US" sz="1672" dirty="0"/>
          </a:p>
        </p:txBody>
      </p:sp>
      <p:sp>
        <p:nvSpPr>
          <p:cNvPr id="9" name="Shape 6"/>
          <p:cNvSpPr/>
          <p:nvPr/>
        </p:nvSpPr>
        <p:spPr>
          <a:xfrm>
            <a:off x="5453182" y="2739271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600224" y="2818805"/>
            <a:ext cx="183356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7"/>
              </a:lnSpc>
              <a:buNone/>
            </a:pPr>
            <a:r>
              <a:rPr lang="en-US" sz="250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507" dirty="0"/>
          </a:p>
        </p:txBody>
      </p:sp>
      <p:sp>
        <p:nvSpPr>
          <p:cNvPr id="11" name="Text 8"/>
          <p:cNvSpPr/>
          <p:nvPr/>
        </p:nvSpPr>
        <p:spPr>
          <a:xfrm>
            <a:off x="6143030" y="2739271"/>
            <a:ext cx="3034070" cy="995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Новый формат родительских собраний</a:t>
            </a:r>
            <a:endParaRPr lang="en-US" sz="2089" dirty="0"/>
          </a:p>
        </p:txBody>
      </p:sp>
      <p:sp>
        <p:nvSpPr>
          <p:cNvPr id="12" name="Text 9"/>
          <p:cNvSpPr/>
          <p:nvPr/>
        </p:nvSpPr>
        <p:spPr>
          <a:xfrm>
            <a:off x="6143030" y="3861673"/>
            <a:ext cx="3034070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Проведение интерактивных собраний, мастер-классов, тренингов для родителей.</a:t>
            </a:r>
            <a:endParaRPr lang="en-US" sz="1672" dirty="0"/>
          </a:p>
        </p:txBody>
      </p:sp>
      <p:sp>
        <p:nvSpPr>
          <p:cNvPr id="13" name="Shape 10"/>
          <p:cNvSpPr/>
          <p:nvPr/>
        </p:nvSpPr>
        <p:spPr>
          <a:xfrm>
            <a:off x="9389388" y="2739271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537621" y="2818805"/>
            <a:ext cx="181094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7"/>
              </a:lnSpc>
              <a:buNone/>
            </a:pPr>
            <a:r>
              <a:rPr lang="en-US" sz="250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507" dirty="0"/>
          </a:p>
        </p:txBody>
      </p:sp>
      <p:sp>
        <p:nvSpPr>
          <p:cNvPr id="15" name="Text 12"/>
          <p:cNvSpPr/>
          <p:nvPr/>
        </p:nvSpPr>
        <p:spPr>
          <a:xfrm>
            <a:off x="10079236" y="2739271"/>
            <a:ext cx="3034070" cy="995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Повышение педагогической культуры родителей</a:t>
            </a:r>
            <a:endParaRPr lang="en-US" sz="2089" dirty="0"/>
          </a:p>
        </p:txBody>
      </p:sp>
      <p:sp>
        <p:nvSpPr>
          <p:cNvPr id="16" name="Text 13"/>
          <p:cNvSpPr/>
          <p:nvPr/>
        </p:nvSpPr>
        <p:spPr>
          <a:xfrm>
            <a:off x="10079236" y="3861673"/>
            <a:ext cx="3034070" cy="1358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Проведение семинаров, лекций, консультаций для родителей по вопросам воспитания.</a:t>
            </a:r>
            <a:endParaRPr lang="en-US" sz="1672" dirty="0"/>
          </a:p>
        </p:txBody>
      </p:sp>
      <p:sp>
        <p:nvSpPr>
          <p:cNvPr id="17" name="Shape 14"/>
          <p:cNvSpPr/>
          <p:nvPr/>
        </p:nvSpPr>
        <p:spPr>
          <a:xfrm>
            <a:off x="1516975" y="5670947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658183" y="5750481"/>
            <a:ext cx="195143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7"/>
              </a:lnSpc>
              <a:buNone/>
            </a:pPr>
            <a:r>
              <a:rPr lang="en-US" sz="250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2507" dirty="0"/>
          </a:p>
        </p:txBody>
      </p:sp>
      <p:sp>
        <p:nvSpPr>
          <p:cNvPr id="19" name="Text 16"/>
          <p:cNvSpPr/>
          <p:nvPr/>
        </p:nvSpPr>
        <p:spPr>
          <a:xfrm>
            <a:off x="2206823" y="5670947"/>
            <a:ext cx="5002292" cy="663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Вовлечение общественных ресурсных центров</a:t>
            </a:r>
            <a:endParaRPr lang="en-US" sz="2089" dirty="0"/>
          </a:p>
        </p:txBody>
      </p:sp>
      <p:sp>
        <p:nvSpPr>
          <p:cNvPr id="20" name="Text 17"/>
          <p:cNvSpPr/>
          <p:nvPr/>
        </p:nvSpPr>
        <p:spPr>
          <a:xfrm>
            <a:off x="2206823" y="6461641"/>
            <a:ext cx="5002292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Сотрудничество с общественными организациями, предоставляющими услуги по поддержке семей и детей.</a:t>
            </a:r>
            <a:endParaRPr lang="en-US" sz="1672" dirty="0"/>
          </a:p>
        </p:txBody>
      </p:sp>
      <p:sp>
        <p:nvSpPr>
          <p:cNvPr id="21" name="Shape 18"/>
          <p:cNvSpPr/>
          <p:nvPr/>
        </p:nvSpPr>
        <p:spPr>
          <a:xfrm>
            <a:off x="7421404" y="5670947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569756" y="5750481"/>
            <a:ext cx="180856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7"/>
              </a:lnSpc>
              <a:buNone/>
            </a:pPr>
            <a:r>
              <a:rPr lang="en-US" sz="250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2507" dirty="0"/>
          </a:p>
        </p:txBody>
      </p:sp>
      <p:sp>
        <p:nvSpPr>
          <p:cNvPr id="23" name="Text 20"/>
          <p:cNvSpPr/>
          <p:nvPr/>
        </p:nvSpPr>
        <p:spPr>
          <a:xfrm>
            <a:off x="8111252" y="5670947"/>
            <a:ext cx="3638312" cy="331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Социализация родителей</a:t>
            </a:r>
            <a:endParaRPr lang="en-US" sz="2089" dirty="0"/>
          </a:p>
        </p:txBody>
      </p:sp>
      <p:sp>
        <p:nvSpPr>
          <p:cNvPr id="24" name="Text 21"/>
          <p:cNvSpPr/>
          <p:nvPr/>
        </p:nvSpPr>
        <p:spPr>
          <a:xfrm>
            <a:off x="8111252" y="6129933"/>
            <a:ext cx="5002292" cy="679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5"/>
              </a:lnSpc>
              <a:buNone/>
            </a:pPr>
            <a:r>
              <a:rPr lang="en-US" sz="1672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Создание условий для общения родителей друг с другом, обмен опытом и знаниями.</a:t>
            </a:r>
            <a:endParaRPr lang="en-US" sz="1672" dirty="0"/>
          </a:p>
        </p:txBody>
      </p:sp>
    </p:spTree>
    <p:extLst>
      <p:ext uri="{BB962C8B-B14F-4D97-AF65-F5344CB8AC3E}">
        <p14:creationId xmlns:p14="http://schemas.microsoft.com/office/powerpoint/2010/main" val="370021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9" name="Text 1"/>
          <p:cNvSpPr/>
          <p:nvPr/>
        </p:nvSpPr>
        <p:spPr>
          <a:xfrm>
            <a:off x="3257285" y="3639825"/>
            <a:ext cx="11596449" cy="1326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24"/>
              </a:lnSpc>
              <a:buNone/>
            </a:pPr>
            <a:r>
              <a:rPr lang="kk-KZ" sz="4179" b="1" dirty="0" smtClean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Назарларыңызға рақмет!</a:t>
            </a:r>
            <a:endParaRPr lang="en-US" sz="4179" dirty="0"/>
          </a:p>
        </p:txBody>
      </p:sp>
    </p:spTree>
    <p:extLst>
      <p:ext uri="{BB962C8B-B14F-4D97-AF65-F5344CB8AC3E}">
        <p14:creationId xmlns:p14="http://schemas.microsoft.com/office/powerpoint/2010/main" val="172858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88035" y="1976318"/>
            <a:ext cx="8329681" cy="21218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08"/>
              </a:lnSpc>
              <a:buNone/>
            </a:pPr>
            <a:r>
              <a:rPr lang="kk-KZ" sz="6000" b="1" dirty="0" smtClean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Программа «Біртұтас тәрбие»</a:t>
            </a:r>
            <a:endParaRPr lang="en-US" sz="6000" dirty="0"/>
          </a:p>
        </p:txBody>
      </p:sp>
      <p:sp>
        <p:nvSpPr>
          <p:cNvPr id="6" name="Text 2"/>
          <p:cNvSpPr/>
          <p:nvPr/>
        </p:nvSpPr>
        <p:spPr>
          <a:xfrm>
            <a:off x="6188035" y="4904065"/>
            <a:ext cx="7740729" cy="16037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6"/>
              </a:lnSpc>
              <a:buNone/>
            </a:pPr>
            <a:r>
              <a:rPr lang="en-US" sz="1579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 современном мире, где глобализация и цифровизация оказывают огромное влияние на жизнь людей, воспитание личности, основанное на ценностях, становится еще более важным. Единая программа воспитания, основанная на ценностях, может стать ключом к созданию сплоченного и процветающего общества.</a:t>
            </a:r>
            <a:endParaRPr lang="en-US" sz="1579" dirty="0"/>
          </a:p>
        </p:txBody>
      </p:sp>
    </p:spTree>
    <p:extLst>
      <p:ext uri="{BB962C8B-B14F-4D97-AF65-F5344CB8AC3E}">
        <p14:creationId xmlns:p14="http://schemas.microsoft.com/office/powerpoint/2010/main" val="7852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6" name="Text 1"/>
          <p:cNvSpPr/>
          <p:nvPr/>
        </p:nvSpPr>
        <p:spPr>
          <a:xfrm>
            <a:off x="6091238" y="911662"/>
            <a:ext cx="5317450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Реализация идеологии</a:t>
            </a:r>
            <a:endParaRPr lang="en-US" sz="3402" dirty="0"/>
          </a:p>
        </p:txBody>
      </p:sp>
      <p:sp>
        <p:nvSpPr>
          <p:cNvPr id="7" name="Shape 2"/>
          <p:cNvSpPr/>
          <p:nvPr/>
        </p:nvSpPr>
        <p:spPr>
          <a:xfrm>
            <a:off x="6339007" y="1710928"/>
            <a:ext cx="22860" cy="5607010"/>
          </a:xfrm>
          <a:prstGeom prst="roundRect">
            <a:avLst>
              <a:gd name="adj" fmla="val 317520"/>
            </a:avLst>
          </a:prstGeom>
          <a:solidFill>
            <a:srgbClr val="BDB8DF"/>
          </a:solidFill>
          <a:ln/>
        </p:spPr>
      </p:sp>
      <p:sp>
        <p:nvSpPr>
          <p:cNvPr id="8" name="Shape 3"/>
          <p:cNvSpPr/>
          <p:nvPr/>
        </p:nvSpPr>
        <p:spPr>
          <a:xfrm>
            <a:off x="6521946" y="2088118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BDB8DF"/>
          </a:solidFill>
          <a:ln/>
        </p:spPr>
      </p:sp>
      <p:sp>
        <p:nvSpPr>
          <p:cNvPr id="9" name="Shape 4"/>
          <p:cNvSpPr/>
          <p:nvPr/>
        </p:nvSpPr>
        <p:spPr>
          <a:xfrm>
            <a:off x="6156067" y="1905238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6299775" y="1970008"/>
            <a:ext cx="101203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041" dirty="0"/>
          </a:p>
        </p:txBody>
      </p:sp>
      <p:sp>
        <p:nvSpPr>
          <p:cNvPr id="11" name="Text 6"/>
          <p:cNvSpPr/>
          <p:nvPr/>
        </p:nvSpPr>
        <p:spPr>
          <a:xfrm>
            <a:off x="7300913" y="1883688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Пропаганда</a:t>
            </a:r>
            <a:endParaRPr lang="en-US" sz="1701" dirty="0"/>
          </a:p>
        </p:txBody>
      </p:sp>
      <p:sp>
        <p:nvSpPr>
          <p:cNvPr id="12" name="Text 7"/>
          <p:cNvSpPr/>
          <p:nvPr/>
        </p:nvSpPr>
        <p:spPr>
          <a:xfrm>
            <a:off x="7300913" y="2257187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Распространение идей и ценностей через различные каналы коммуникации (СМИ, образование, искусство).</a:t>
            </a:r>
            <a:endParaRPr lang="en-US" sz="1361" dirty="0"/>
          </a:p>
        </p:txBody>
      </p:sp>
      <p:sp>
        <p:nvSpPr>
          <p:cNvPr id="13" name="Shape 8"/>
          <p:cNvSpPr/>
          <p:nvPr/>
        </p:nvSpPr>
        <p:spPr>
          <a:xfrm>
            <a:off x="6521946" y="3533061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BDB8DF"/>
          </a:solidFill>
          <a:ln/>
        </p:spPr>
      </p:sp>
      <p:sp>
        <p:nvSpPr>
          <p:cNvPr id="14" name="Shape 9"/>
          <p:cNvSpPr/>
          <p:nvPr/>
        </p:nvSpPr>
        <p:spPr>
          <a:xfrm>
            <a:off x="6156067" y="3350181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275725" y="3414951"/>
            <a:ext cx="149304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041" dirty="0"/>
          </a:p>
        </p:txBody>
      </p:sp>
      <p:sp>
        <p:nvSpPr>
          <p:cNvPr id="16" name="Text 11"/>
          <p:cNvSpPr/>
          <p:nvPr/>
        </p:nvSpPr>
        <p:spPr>
          <a:xfrm>
            <a:off x="7300913" y="3328630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Образование</a:t>
            </a:r>
            <a:endParaRPr lang="en-US" sz="1701" dirty="0"/>
          </a:p>
        </p:txBody>
      </p:sp>
      <p:sp>
        <p:nvSpPr>
          <p:cNvPr id="17" name="Text 12"/>
          <p:cNvSpPr/>
          <p:nvPr/>
        </p:nvSpPr>
        <p:spPr>
          <a:xfrm>
            <a:off x="7300913" y="3702129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Идеология проникает в образовательные программы, формируя мировоззрение будущих поколений.</a:t>
            </a:r>
            <a:endParaRPr lang="en-US" sz="1361" dirty="0"/>
          </a:p>
        </p:txBody>
      </p:sp>
      <p:sp>
        <p:nvSpPr>
          <p:cNvPr id="18" name="Shape 13"/>
          <p:cNvSpPr/>
          <p:nvPr/>
        </p:nvSpPr>
        <p:spPr>
          <a:xfrm>
            <a:off x="6521946" y="4978003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BDB8DF"/>
          </a:solidFill>
          <a:ln/>
        </p:spPr>
      </p:sp>
      <p:sp>
        <p:nvSpPr>
          <p:cNvPr id="19" name="Shape 14"/>
          <p:cNvSpPr/>
          <p:nvPr/>
        </p:nvSpPr>
        <p:spPr>
          <a:xfrm>
            <a:off x="6156067" y="4795123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276677" y="4859893"/>
            <a:ext cx="147518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041" dirty="0"/>
          </a:p>
        </p:txBody>
      </p:sp>
      <p:sp>
        <p:nvSpPr>
          <p:cNvPr id="21" name="Text 16"/>
          <p:cNvSpPr/>
          <p:nvPr/>
        </p:nvSpPr>
        <p:spPr>
          <a:xfrm>
            <a:off x="7300913" y="477357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Политика</a:t>
            </a:r>
            <a:endParaRPr lang="en-US" sz="1701" dirty="0"/>
          </a:p>
        </p:txBody>
      </p:sp>
      <p:sp>
        <p:nvSpPr>
          <p:cNvPr id="22" name="Text 17"/>
          <p:cNvSpPr/>
          <p:nvPr/>
        </p:nvSpPr>
        <p:spPr>
          <a:xfrm>
            <a:off x="7300913" y="5147072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Идеология используется в политической сфере, для создания программ и политики, которые отражают её ценности.</a:t>
            </a:r>
            <a:endParaRPr lang="en-US" sz="1361" dirty="0"/>
          </a:p>
        </p:txBody>
      </p:sp>
      <p:sp>
        <p:nvSpPr>
          <p:cNvPr id="23" name="Shape 18"/>
          <p:cNvSpPr/>
          <p:nvPr/>
        </p:nvSpPr>
        <p:spPr>
          <a:xfrm>
            <a:off x="6521946" y="6422946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BDB8DF"/>
          </a:solidFill>
          <a:ln/>
        </p:spPr>
      </p:sp>
      <p:sp>
        <p:nvSpPr>
          <p:cNvPr id="24" name="Shape 19"/>
          <p:cNvSpPr/>
          <p:nvPr/>
        </p:nvSpPr>
        <p:spPr>
          <a:xfrm>
            <a:off x="6156067" y="6240066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6270962" y="6304836"/>
            <a:ext cx="158948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2041" dirty="0"/>
          </a:p>
        </p:txBody>
      </p:sp>
      <p:sp>
        <p:nvSpPr>
          <p:cNvPr id="26" name="Text 21"/>
          <p:cNvSpPr/>
          <p:nvPr/>
        </p:nvSpPr>
        <p:spPr>
          <a:xfrm>
            <a:off x="7300913" y="6218515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Культура</a:t>
            </a:r>
            <a:endParaRPr lang="en-US" sz="1701" dirty="0"/>
          </a:p>
        </p:txBody>
      </p:sp>
      <p:sp>
        <p:nvSpPr>
          <p:cNvPr id="27" name="Text 22"/>
          <p:cNvSpPr/>
          <p:nvPr/>
        </p:nvSpPr>
        <p:spPr>
          <a:xfrm>
            <a:off x="7300913" y="6592014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Идеология проявляется в искусстве, литературе, музыке, формируя образ жизни и ценности общества.</a:t>
            </a:r>
            <a:endParaRPr lang="en-US" sz="136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" y="1970008"/>
            <a:ext cx="5975977" cy="52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203013"/>
            <a:ext cx="735330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Международный опыт</a:t>
            </a:r>
            <a:endParaRPr lang="en-US" sz="4860" dirty="0"/>
          </a:p>
        </p:txBody>
      </p:sp>
      <p:sp>
        <p:nvSpPr>
          <p:cNvPr id="5" name="Text 2"/>
          <p:cNvSpPr/>
          <p:nvPr/>
        </p:nvSpPr>
        <p:spPr>
          <a:xfrm>
            <a:off x="864037" y="359163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Финляндия</a:t>
            </a:r>
            <a:endParaRPr lang="en-US" sz="2430" dirty="0"/>
          </a:p>
        </p:txBody>
      </p:sp>
      <p:sp>
        <p:nvSpPr>
          <p:cNvPr id="6" name="Text 3"/>
          <p:cNvSpPr/>
          <p:nvPr/>
        </p:nvSpPr>
        <p:spPr>
          <a:xfrm>
            <a:off x="864037" y="4224218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Ориентация на развитие индивидуальности, критического мышления и творческих способностей.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372695" y="359163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Сингапур</a:t>
            </a:r>
            <a:endParaRPr lang="en-US" sz="2430" dirty="0"/>
          </a:p>
        </p:txBody>
      </p:sp>
      <p:sp>
        <p:nvSpPr>
          <p:cNvPr id="8" name="Text 5"/>
          <p:cNvSpPr/>
          <p:nvPr/>
        </p:nvSpPr>
        <p:spPr>
          <a:xfrm>
            <a:off x="5372695" y="4224218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Акцент на развитие навыков 21-го века, таких как креативность, коммуникация и командная работа.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81354" y="359163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Эстония</a:t>
            </a:r>
            <a:endParaRPr lang="en-US" sz="2430" dirty="0"/>
          </a:p>
        </p:txBody>
      </p:sp>
      <p:sp>
        <p:nvSpPr>
          <p:cNvPr id="10" name="Text 7"/>
          <p:cNvSpPr/>
          <p:nvPr/>
        </p:nvSpPr>
        <p:spPr>
          <a:xfrm>
            <a:off x="9881354" y="4224218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Широкое использование цифровых технологий в образовании.</a:t>
            </a:r>
            <a:endParaRPr lang="en-US" sz="1944" dirty="0"/>
          </a:p>
        </p:txBody>
      </p:sp>
    </p:spTree>
    <p:extLst>
      <p:ext uri="{BB962C8B-B14F-4D97-AF65-F5344CB8AC3E}">
        <p14:creationId xmlns:p14="http://schemas.microsoft.com/office/powerpoint/2010/main" val="31000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4178417" y="2431614"/>
            <a:ext cx="6320552" cy="644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78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День открытых дверей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7303770" y="4094202"/>
            <a:ext cx="22860" cy="3430786"/>
          </a:xfrm>
          <a:prstGeom prst="roundRect">
            <a:avLst>
              <a:gd name="adj" fmla="val 360212"/>
            </a:avLst>
          </a:prstGeom>
          <a:solidFill>
            <a:srgbClr val="BBC2DC"/>
          </a:solidFill>
          <a:ln/>
        </p:spPr>
      </p:sp>
      <p:sp>
        <p:nvSpPr>
          <p:cNvPr id="7" name="Shape 4"/>
          <p:cNvSpPr/>
          <p:nvPr/>
        </p:nvSpPr>
        <p:spPr>
          <a:xfrm>
            <a:off x="6431340" y="4523780"/>
            <a:ext cx="686157" cy="22860"/>
          </a:xfrm>
          <a:prstGeom prst="roundRect">
            <a:avLst>
              <a:gd name="adj" fmla="val 360212"/>
            </a:avLst>
          </a:prstGeom>
          <a:solidFill>
            <a:srgbClr val="BBC2DC"/>
          </a:solidFill>
          <a:ln/>
        </p:spPr>
      </p:sp>
      <p:sp>
        <p:nvSpPr>
          <p:cNvPr id="8" name="Shape 5"/>
          <p:cNvSpPr/>
          <p:nvPr/>
        </p:nvSpPr>
        <p:spPr>
          <a:xfrm>
            <a:off x="7094637" y="4314706"/>
            <a:ext cx="441127" cy="441127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254300" y="4380428"/>
            <a:ext cx="121682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8"/>
              </a:lnSpc>
              <a:buNone/>
            </a:pPr>
            <a:r>
              <a:rPr lang="en-US" sz="2438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438" dirty="0"/>
          </a:p>
        </p:txBody>
      </p:sp>
      <p:sp>
        <p:nvSpPr>
          <p:cNvPr id="10" name="Text 7"/>
          <p:cNvSpPr/>
          <p:nvPr/>
        </p:nvSpPr>
        <p:spPr>
          <a:xfrm>
            <a:off x="2102287" y="4290179"/>
            <a:ext cx="4134683" cy="322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39"/>
              </a:lnSpc>
              <a:buNone/>
            </a:pPr>
            <a:r>
              <a:rPr lang="en-US" sz="2031" b="1" dirty="0">
                <a:solidFill>
                  <a:srgbClr val="3B3535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Консультирование родителей</a:t>
            </a:r>
            <a:endParaRPr lang="en-US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678543" y="4730234"/>
            <a:ext cx="4558427" cy="627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70"/>
              </a:lnSpc>
              <a:buNone/>
            </a:pPr>
            <a:r>
              <a:rPr lang="en-US" sz="154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Социальным педагогом и педагогом-психологом</a:t>
            </a:r>
            <a:endParaRPr lang="en-US" sz="1544" dirty="0"/>
          </a:p>
        </p:txBody>
      </p:sp>
      <p:sp>
        <p:nvSpPr>
          <p:cNvPr id="12" name="Shape 9"/>
          <p:cNvSpPr/>
          <p:nvPr/>
        </p:nvSpPr>
        <p:spPr>
          <a:xfrm>
            <a:off x="7512903" y="5503902"/>
            <a:ext cx="686157" cy="22860"/>
          </a:xfrm>
          <a:prstGeom prst="roundRect">
            <a:avLst>
              <a:gd name="adj" fmla="val 360212"/>
            </a:avLst>
          </a:prstGeom>
          <a:solidFill>
            <a:srgbClr val="BBC2DC"/>
          </a:solidFill>
          <a:ln/>
        </p:spPr>
      </p:sp>
      <p:sp>
        <p:nvSpPr>
          <p:cNvPr id="13" name="Shape 10"/>
          <p:cNvSpPr/>
          <p:nvPr/>
        </p:nvSpPr>
        <p:spPr>
          <a:xfrm>
            <a:off x="7094637" y="5294828"/>
            <a:ext cx="441127" cy="441127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22748" y="5360551"/>
            <a:ext cx="184785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8"/>
              </a:lnSpc>
              <a:buNone/>
            </a:pPr>
            <a:r>
              <a:rPr lang="en-US" sz="2438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438" dirty="0"/>
          </a:p>
        </p:txBody>
      </p:sp>
      <p:sp>
        <p:nvSpPr>
          <p:cNvPr id="15" name="Text 12"/>
          <p:cNvSpPr/>
          <p:nvPr/>
        </p:nvSpPr>
        <p:spPr>
          <a:xfrm>
            <a:off x="8393430" y="5270302"/>
            <a:ext cx="4558427" cy="644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9"/>
              </a:lnSpc>
              <a:buNone/>
            </a:pPr>
            <a:r>
              <a:rPr lang="en-US" sz="2031" b="1" dirty="0">
                <a:solidFill>
                  <a:srgbClr val="3B3535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Консультации учителей-предметников</a:t>
            </a:r>
            <a:endParaRPr lang="en-US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393430" y="6032778"/>
            <a:ext cx="4558427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0"/>
              </a:lnSpc>
              <a:buNone/>
            </a:pPr>
            <a:r>
              <a:rPr lang="en-US" sz="154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Обсуждение успеваемости и проблем учащихся</a:t>
            </a:r>
            <a:endParaRPr lang="en-US" sz="1544" dirty="0"/>
          </a:p>
        </p:txBody>
      </p:sp>
      <p:sp>
        <p:nvSpPr>
          <p:cNvPr id="17" name="Shape 14"/>
          <p:cNvSpPr/>
          <p:nvPr/>
        </p:nvSpPr>
        <p:spPr>
          <a:xfrm>
            <a:off x="6431340" y="6386036"/>
            <a:ext cx="686157" cy="22860"/>
          </a:xfrm>
          <a:prstGeom prst="roundRect">
            <a:avLst>
              <a:gd name="adj" fmla="val 360212"/>
            </a:avLst>
          </a:prstGeom>
          <a:solidFill>
            <a:srgbClr val="BBC2DC"/>
          </a:solidFill>
          <a:ln/>
        </p:spPr>
      </p:sp>
      <p:sp>
        <p:nvSpPr>
          <p:cNvPr id="18" name="Shape 15"/>
          <p:cNvSpPr/>
          <p:nvPr/>
        </p:nvSpPr>
        <p:spPr>
          <a:xfrm>
            <a:off x="7094637" y="6176963"/>
            <a:ext cx="441127" cy="441127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222629" y="6242685"/>
            <a:ext cx="185142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8"/>
              </a:lnSpc>
              <a:buNone/>
            </a:pPr>
            <a:r>
              <a:rPr lang="en-US" sz="2438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438" dirty="0"/>
          </a:p>
        </p:txBody>
      </p:sp>
      <p:sp>
        <p:nvSpPr>
          <p:cNvPr id="20" name="Text 17"/>
          <p:cNvSpPr/>
          <p:nvPr/>
        </p:nvSpPr>
        <p:spPr>
          <a:xfrm>
            <a:off x="1789033" y="6152436"/>
            <a:ext cx="4447937" cy="322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39"/>
              </a:lnSpc>
              <a:buNone/>
            </a:pPr>
            <a:r>
              <a:rPr lang="en-US" sz="2031" b="1" dirty="0">
                <a:solidFill>
                  <a:srgbClr val="3B3535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Работа </a:t>
            </a:r>
            <a:r>
              <a:rPr lang="en-US" sz="2031" b="1" dirty="0" err="1">
                <a:solidFill>
                  <a:srgbClr val="3B3535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клуба</a:t>
            </a:r>
            <a:r>
              <a:rPr lang="en-US" sz="2031" b="1" dirty="0">
                <a:solidFill>
                  <a:srgbClr val="3B3535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kk-KZ" sz="2031" b="1" dirty="0" smtClean="0">
                <a:solidFill>
                  <a:srgbClr val="3B3535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«</a:t>
            </a:r>
            <a:r>
              <a:rPr lang="en-US" sz="2031" b="1" dirty="0" err="1" smtClean="0">
                <a:solidFill>
                  <a:srgbClr val="3B3535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Даналық</a:t>
            </a:r>
            <a:r>
              <a:rPr lang="en-US" sz="2031" b="1" dirty="0" smtClean="0">
                <a:solidFill>
                  <a:srgbClr val="3B3535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en-US" sz="2031" b="1" dirty="0" err="1" smtClean="0">
                <a:solidFill>
                  <a:srgbClr val="3B3535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мектебі</a:t>
            </a:r>
            <a:r>
              <a:rPr lang="kk-KZ" sz="2031" b="1" dirty="0" smtClean="0">
                <a:solidFill>
                  <a:srgbClr val="3B3535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»</a:t>
            </a:r>
            <a:endParaRPr lang="en-US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678543" y="6592491"/>
            <a:ext cx="4558427" cy="627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70"/>
              </a:lnSpc>
              <a:buNone/>
            </a:pPr>
            <a:r>
              <a:rPr lang="en-US" sz="154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Включает различные направления работы с семьей</a:t>
            </a:r>
            <a:endParaRPr lang="en-US" sz="1544" dirty="0"/>
          </a:p>
        </p:txBody>
      </p:sp>
      <p:sp>
        <p:nvSpPr>
          <p:cNvPr id="22" name="Text 2"/>
          <p:cNvSpPr/>
          <p:nvPr/>
        </p:nvSpPr>
        <p:spPr>
          <a:xfrm>
            <a:off x="1206671" y="352359"/>
            <a:ext cx="11821652" cy="644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78"/>
              </a:lnSpc>
              <a:buNone/>
            </a:pPr>
            <a:r>
              <a:rPr lang="kk-KZ" sz="4063" b="1" dirty="0" smtClean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Центр педагогической поддержки родителей</a:t>
            </a:r>
            <a:endParaRPr lang="en-US" sz="406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8059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06529" y="3526036"/>
            <a:ext cx="9483447" cy="7580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969"/>
              </a:lnSpc>
              <a:buNone/>
            </a:pPr>
            <a:r>
              <a:rPr lang="en-US" sz="4775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Укрепление института семьи</a:t>
            </a:r>
            <a:endParaRPr lang="en-US" sz="4775" dirty="0"/>
          </a:p>
        </p:txBody>
      </p:sp>
      <p:sp>
        <p:nvSpPr>
          <p:cNvPr id="6" name="Shape 3"/>
          <p:cNvSpPr/>
          <p:nvPr/>
        </p:nvSpPr>
        <p:spPr>
          <a:xfrm>
            <a:off x="806529" y="4629745"/>
            <a:ext cx="6393537" cy="1361956"/>
          </a:xfrm>
          <a:prstGeom prst="roundRect">
            <a:avLst>
              <a:gd name="adj" fmla="val 710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44535" y="4867751"/>
            <a:ext cx="3142536" cy="378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85"/>
              </a:lnSpc>
              <a:buNone/>
            </a:pPr>
            <a:r>
              <a:rPr lang="kk-KZ" sz="2388" b="1" dirty="0" smtClean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Даналық</a:t>
            </a:r>
            <a:r>
              <a:rPr lang="en-US" sz="2388" b="1" dirty="0" smtClean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2388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мектебі</a:t>
            </a:r>
            <a:endParaRPr lang="en-US" sz="2388" dirty="0"/>
          </a:p>
        </p:txBody>
      </p:sp>
      <p:sp>
        <p:nvSpPr>
          <p:cNvPr id="9" name="Shape 6"/>
          <p:cNvSpPr/>
          <p:nvPr/>
        </p:nvSpPr>
        <p:spPr>
          <a:xfrm>
            <a:off x="7430452" y="4629745"/>
            <a:ext cx="6393537" cy="1361956"/>
          </a:xfrm>
          <a:prstGeom prst="roundRect">
            <a:avLst>
              <a:gd name="adj" fmla="val 710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668458" y="4867751"/>
            <a:ext cx="3032284" cy="378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85"/>
              </a:lnSpc>
              <a:buNone/>
            </a:pPr>
            <a:r>
              <a:rPr lang="en-US" sz="2388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Әкелер мектебі</a:t>
            </a:r>
            <a:endParaRPr lang="en-US" sz="2388" dirty="0"/>
          </a:p>
        </p:txBody>
      </p:sp>
      <p:sp>
        <p:nvSpPr>
          <p:cNvPr id="11" name="Text 8"/>
          <p:cNvSpPr/>
          <p:nvPr/>
        </p:nvSpPr>
        <p:spPr>
          <a:xfrm>
            <a:off x="7668458" y="5384959"/>
            <a:ext cx="5917525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3"/>
              </a:lnSpc>
              <a:buNone/>
            </a:pPr>
            <a:r>
              <a:rPr lang="en-US" sz="1815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Школа отцов</a:t>
            </a:r>
            <a:endParaRPr lang="en-US" sz="1815" dirty="0"/>
          </a:p>
        </p:txBody>
      </p:sp>
      <p:sp>
        <p:nvSpPr>
          <p:cNvPr id="12" name="Shape 9"/>
          <p:cNvSpPr/>
          <p:nvPr/>
        </p:nvSpPr>
        <p:spPr>
          <a:xfrm>
            <a:off x="806529" y="6222087"/>
            <a:ext cx="6393537" cy="1361956"/>
          </a:xfrm>
          <a:prstGeom prst="roundRect">
            <a:avLst>
              <a:gd name="adj" fmla="val 710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44535" y="6460093"/>
            <a:ext cx="3032284" cy="378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85"/>
              </a:lnSpc>
              <a:buNone/>
            </a:pPr>
            <a:r>
              <a:rPr lang="en-US" sz="2388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Аналар мектебі</a:t>
            </a:r>
            <a:endParaRPr lang="en-US" sz="2388" dirty="0"/>
          </a:p>
        </p:txBody>
      </p:sp>
      <p:sp>
        <p:nvSpPr>
          <p:cNvPr id="14" name="Text 11"/>
          <p:cNvSpPr/>
          <p:nvPr/>
        </p:nvSpPr>
        <p:spPr>
          <a:xfrm>
            <a:off x="1044535" y="6977301"/>
            <a:ext cx="5917525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3"/>
              </a:lnSpc>
              <a:buNone/>
            </a:pPr>
            <a:r>
              <a:rPr lang="en-US" sz="1815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Школа матерей</a:t>
            </a:r>
            <a:endParaRPr lang="en-US" sz="1815" dirty="0"/>
          </a:p>
        </p:txBody>
      </p:sp>
      <p:sp>
        <p:nvSpPr>
          <p:cNvPr id="15" name="Shape 12"/>
          <p:cNvSpPr/>
          <p:nvPr/>
        </p:nvSpPr>
        <p:spPr>
          <a:xfrm>
            <a:off x="7430452" y="6222087"/>
            <a:ext cx="6393537" cy="1361956"/>
          </a:xfrm>
          <a:prstGeom prst="roundRect">
            <a:avLst>
              <a:gd name="adj" fmla="val 710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668458" y="6460093"/>
            <a:ext cx="3032284" cy="378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85"/>
              </a:lnSpc>
              <a:buNone/>
            </a:pPr>
            <a:r>
              <a:rPr lang="en-US" sz="2388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Әжелер мектебі</a:t>
            </a:r>
            <a:endParaRPr lang="en-US" sz="2388" dirty="0"/>
          </a:p>
        </p:txBody>
      </p:sp>
      <p:sp>
        <p:nvSpPr>
          <p:cNvPr id="17" name="Text 14"/>
          <p:cNvSpPr/>
          <p:nvPr/>
        </p:nvSpPr>
        <p:spPr>
          <a:xfrm>
            <a:off x="7668458" y="6977301"/>
            <a:ext cx="5917525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3"/>
              </a:lnSpc>
              <a:buNone/>
            </a:pPr>
            <a:r>
              <a:rPr lang="en-US" sz="1815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Школа бабушек</a:t>
            </a:r>
            <a:endParaRPr lang="en-US" sz="18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7110" y="1180028"/>
            <a:ext cx="7769781" cy="12918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86"/>
              </a:lnSpc>
              <a:buNone/>
            </a:pPr>
            <a:r>
              <a:rPr lang="en-US" sz="4069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Центры педагогической поддержки родителей</a:t>
            </a:r>
            <a:endParaRPr lang="en-US" sz="4069" dirty="0"/>
          </a:p>
        </p:txBody>
      </p:sp>
      <p:sp>
        <p:nvSpPr>
          <p:cNvPr id="6" name="Shape 3"/>
          <p:cNvSpPr/>
          <p:nvPr/>
        </p:nvSpPr>
        <p:spPr>
          <a:xfrm>
            <a:off x="687110" y="2766298"/>
            <a:ext cx="7769781" cy="4283154"/>
          </a:xfrm>
          <a:prstGeom prst="roundRect">
            <a:avLst>
              <a:gd name="adj" fmla="val 192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94730" y="2773918"/>
            <a:ext cx="7754541" cy="56483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891064" y="2848809"/>
            <a:ext cx="3480792" cy="3645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Время работы</a:t>
            </a:r>
            <a:endParaRPr lang="en-US" sz="1546" dirty="0"/>
          </a:p>
        </p:txBody>
      </p:sp>
      <p:sp>
        <p:nvSpPr>
          <p:cNvPr id="9" name="Text 6"/>
          <p:cNvSpPr/>
          <p:nvPr/>
        </p:nvSpPr>
        <p:spPr>
          <a:xfrm>
            <a:off x="4772144" y="2899291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kk-KZ" sz="1546" dirty="0" smtClean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е</a:t>
            </a:r>
            <a:r>
              <a:rPr lang="en-US" sz="1546" dirty="0" err="1" smtClean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жедневно</a:t>
            </a:r>
            <a:endParaRPr lang="en-US" sz="1546" dirty="0"/>
          </a:p>
        </p:txBody>
      </p:sp>
      <p:sp>
        <p:nvSpPr>
          <p:cNvPr id="10" name="Shape 7"/>
          <p:cNvSpPr/>
          <p:nvPr/>
        </p:nvSpPr>
        <p:spPr>
          <a:xfrm>
            <a:off x="694730" y="3338751"/>
            <a:ext cx="7754541" cy="56483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891064" y="3464123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Охват педагогов</a:t>
            </a:r>
            <a:endParaRPr lang="en-US" sz="1546" dirty="0"/>
          </a:p>
        </p:txBody>
      </p:sp>
      <p:sp>
        <p:nvSpPr>
          <p:cNvPr id="12" name="Text 9"/>
          <p:cNvSpPr/>
          <p:nvPr/>
        </p:nvSpPr>
        <p:spPr>
          <a:xfrm>
            <a:off x="4772144" y="3464123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351 педагог</a:t>
            </a:r>
            <a:endParaRPr lang="en-US" sz="1546" dirty="0"/>
          </a:p>
        </p:txBody>
      </p:sp>
      <p:sp>
        <p:nvSpPr>
          <p:cNvPr id="13" name="Shape 10"/>
          <p:cNvSpPr/>
          <p:nvPr/>
        </p:nvSpPr>
        <p:spPr>
          <a:xfrm>
            <a:off x="709970" y="3853101"/>
            <a:ext cx="7754541" cy="8789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891064" y="4028956"/>
            <a:ext cx="3480792" cy="628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Заместители по воспитательной работе</a:t>
            </a:r>
            <a:endParaRPr lang="en-US" sz="1546" dirty="0"/>
          </a:p>
        </p:txBody>
      </p:sp>
      <p:sp>
        <p:nvSpPr>
          <p:cNvPr id="15" name="Text 12"/>
          <p:cNvSpPr/>
          <p:nvPr/>
        </p:nvSpPr>
        <p:spPr>
          <a:xfrm>
            <a:off x="4772144" y="4028956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kk-KZ" sz="1546" dirty="0" smtClean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145</a:t>
            </a:r>
            <a:endParaRPr lang="en-US" sz="1546" dirty="0"/>
          </a:p>
        </p:txBody>
      </p:sp>
      <p:sp>
        <p:nvSpPr>
          <p:cNvPr id="16" name="Shape 13"/>
          <p:cNvSpPr/>
          <p:nvPr/>
        </p:nvSpPr>
        <p:spPr>
          <a:xfrm>
            <a:off x="694730" y="4782503"/>
            <a:ext cx="7754541" cy="56483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891064" y="4907875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Социальные педагоги</a:t>
            </a:r>
            <a:endParaRPr lang="en-US" sz="1546" dirty="0"/>
          </a:p>
        </p:txBody>
      </p:sp>
      <p:sp>
        <p:nvSpPr>
          <p:cNvPr id="18" name="Text 15"/>
          <p:cNvSpPr/>
          <p:nvPr/>
        </p:nvSpPr>
        <p:spPr>
          <a:xfrm>
            <a:off x="4772144" y="4907875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kk-KZ" sz="1546" dirty="0" smtClean="0">
                <a:solidFill>
                  <a:srgbClr val="3B3535"/>
                </a:solidFill>
                <a:ea typeface="Sora" pitchFamily="34" charset="-122"/>
              </a:rPr>
              <a:t>95</a:t>
            </a:r>
            <a:endParaRPr lang="en-US" sz="1546" dirty="0"/>
          </a:p>
        </p:txBody>
      </p:sp>
      <p:sp>
        <p:nvSpPr>
          <p:cNvPr id="19" name="Shape 16"/>
          <p:cNvSpPr/>
          <p:nvPr/>
        </p:nvSpPr>
        <p:spPr>
          <a:xfrm>
            <a:off x="694730" y="5347335"/>
            <a:ext cx="7754541" cy="56483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891064" y="5472708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Педагоги-психологи</a:t>
            </a:r>
            <a:endParaRPr lang="en-US" sz="1546" dirty="0"/>
          </a:p>
        </p:txBody>
      </p:sp>
      <p:sp>
        <p:nvSpPr>
          <p:cNvPr id="21" name="Text 18"/>
          <p:cNvSpPr/>
          <p:nvPr/>
        </p:nvSpPr>
        <p:spPr>
          <a:xfrm>
            <a:off x="4772144" y="5472708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85</a:t>
            </a:r>
            <a:endParaRPr lang="en-US" sz="1546" dirty="0"/>
          </a:p>
        </p:txBody>
      </p:sp>
      <p:sp>
        <p:nvSpPr>
          <p:cNvPr id="22" name="Shape 19"/>
          <p:cNvSpPr/>
          <p:nvPr/>
        </p:nvSpPr>
        <p:spPr>
          <a:xfrm>
            <a:off x="694730" y="5912168"/>
            <a:ext cx="7754541" cy="56483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3" name="Text 20"/>
          <p:cNvSpPr/>
          <p:nvPr/>
        </p:nvSpPr>
        <p:spPr>
          <a:xfrm>
            <a:off x="891064" y="6037540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Вожатые</a:t>
            </a:r>
            <a:endParaRPr lang="en-US" sz="1546" dirty="0"/>
          </a:p>
        </p:txBody>
      </p:sp>
      <p:sp>
        <p:nvSpPr>
          <p:cNvPr id="24" name="Text 21"/>
          <p:cNvSpPr/>
          <p:nvPr/>
        </p:nvSpPr>
        <p:spPr>
          <a:xfrm>
            <a:off x="4772144" y="6037540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kk-KZ" sz="1546" dirty="0" smtClean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98</a:t>
            </a:r>
            <a:endParaRPr lang="en-US" sz="1546" dirty="0"/>
          </a:p>
        </p:txBody>
      </p:sp>
      <p:sp>
        <p:nvSpPr>
          <p:cNvPr id="25" name="Shape 22"/>
          <p:cNvSpPr/>
          <p:nvPr/>
        </p:nvSpPr>
        <p:spPr>
          <a:xfrm>
            <a:off x="494585" y="2038824"/>
            <a:ext cx="7754541" cy="56483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891064" y="6602373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Классные руководители</a:t>
            </a:r>
            <a:endParaRPr lang="en-US" sz="1546" dirty="0"/>
          </a:p>
        </p:txBody>
      </p:sp>
      <p:sp>
        <p:nvSpPr>
          <p:cNvPr id="27" name="Text 24"/>
          <p:cNvSpPr/>
          <p:nvPr/>
        </p:nvSpPr>
        <p:spPr>
          <a:xfrm>
            <a:off x="4772144" y="6602373"/>
            <a:ext cx="3480792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kk-KZ" sz="1546" dirty="0" smtClean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7520</a:t>
            </a:r>
            <a:endParaRPr lang="en-US" sz="154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87166" y="691396"/>
            <a:ext cx="10455950" cy="11961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10"/>
              </a:lnSpc>
              <a:buNone/>
            </a:pPr>
            <a:r>
              <a:rPr lang="en-US" sz="3768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Ценности как основа единой </a:t>
            </a:r>
            <a:r>
              <a:rPr lang="en-US" sz="3768" b="1" dirty="0" err="1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программы</a:t>
            </a:r>
            <a:r>
              <a:rPr lang="en-US" sz="3768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 </a:t>
            </a:r>
            <a:r>
              <a:rPr lang="en-US" sz="3768" b="1" dirty="0" err="1" smtClean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воспитания</a:t>
            </a:r>
            <a:r>
              <a:rPr lang="kk-KZ" sz="3768" b="1" dirty="0" smtClean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 </a:t>
            </a:r>
            <a:endParaRPr lang="en-US" sz="3768" dirty="0"/>
          </a:p>
        </p:txBody>
      </p:sp>
      <p:sp>
        <p:nvSpPr>
          <p:cNvPr id="5" name="Shape 2"/>
          <p:cNvSpPr/>
          <p:nvPr/>
        </p:nvSpPr>
        <p:spPr>
          <a:xfrm>
            <a:off x="2087166" y="2270284"/>
            <a:ext cx="5132308" cy="1730454"/>
          </a:xfrm>
          <a:prstGeom prst="roundRect">
            <a:avLst>
              <a:gd name="adj" fmla="val 464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86119" y="2469237"/>
            <a:ext cx="3774519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5"/>
              </a:lnSpc>
              <a:buNone/>
            </a:pPr>
            <a:r>
              <a:rPr lang="en-US" sz="1884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Независимость и патриотизм</a:t>
            </a:r>
            <a:endParaRPr lang="en-US" sz="1884" dirty="0"/>
          </a:p>
        </p:txBody>
      </p:sp>
      <p:sp>
        <p:nvSpPr>
          <p:cNvPr id="7" name="Text 4"/>
          <p:cNvSpPr/>
          <p:nvPr/>
        </p:nvSpPr>
        <p:spPr>
          <a:xfrm>
            <a:off x="2286119" y="2883098"/>
            <a:ext cx="4734401" cy="918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2"/>
              </a:lnSpc>
              <a:buNone/>
            </a:pPr>
            <a:r>
              <a:rPr lang="en-US" sz="1507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Важность понимания своей страны, ее истории и культуры, а также готовность защищать ее интересы.</a:t>
            </a:r>
            <a:endParaRPr lang="en-US" sz="1507" dirty="0"/>
          </a:p>
        </p:txBody>
      </p:sp>
      <p:sp>
        <p:nvSpPr>
          <p:cNvPr id="8" name="Shape 5"/>
          <p:cNvSpPr/>
          <p:nvPr/>
        </p:nvSpPr>
        <p:spPr>
          <a:xfrm>
            <a:off x="7410807" y="2270284"/>
            <a:ext cx="5132308" cy="1730454"/>
          </a:xfrm>
          <a:prstGeom prst="roundRect">
            <a:avLst>
              <a:gd name="adj" fmla="val 464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09761" y="2469237"/>
            <a:ext cx="3197423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5"/>
              </a:lnSpc>
              <a:buNone/>
            </a:pPr>
            <a:r>
              <a:rPr lang="en-US" sz="1884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Единство и солидарность</a:t>
            </a:r>
            <a:endParaRPr lang="en-US" sz="1884" dirty="0"/>
          </a:p>
        </p:txBody>
      </p:sp>
      <p:sp>
        <p:nvSpPr>
          <p:cNvPr id="10" name="Text 7"/>
          <p:cNvSpPr/>
          <p:nvPr/>
        </p:nvSpPr>
        <p:spPr>
          <a:xfrm>
            <a:off x="7609761" y="2883098"/>
            <a:ext cx="4734401" cy="612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2"/>
              </a:lnSpc>
              <a:buNone/>
            </a:pPr>
            <a:r>
              <a:rPr lang="en-US" sz="1507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Способность работать в команде, помогать друг другу и уважать мнение других.</a:t>
            </a:r>
            <a:endParaRPr lang="en-US" sz="1507" dirty="0"/>
          </a:p>
        </p:txBody>
      </p:sp>
      <p:sp>
        <p:nvSpPr>
          <p:cNvPr id="11" name="Shape 8"/>
          <p:cNvSpPr/>
          <p:nvPr/>
        </p:nvSpPr>
        <p:spPr>
          <a:xfrm>
            <a:off x="2087166" y="4192072"/>
            <a:ext cx="5132308" cy="1730454"/>
          </a:xfrm>
          <a:prstGeom prst="roundRect">
            <a:avLst>
              <a:gd name="adj" fmla="val 464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86119" y="4391025"/>
            <a:ext cx="2392561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5"/>
              </a:lnSpc>
              <a:buNone/>
            </a:pPr>
            <a:r>
              <a:rPr lang="en-US" sz="1884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Справедливость</a:t>
            </a:r>
            <a:endParaRPr lang="en-US" sz="1884" dirty="0"/>
          </a:p>
        </p:txBody>
      </p:sp>
      <p:sp>
        <p:nvSpPr>
          <p:cNvPr id="13" name="Text 10"/>
          <p:cNvSpPr/>
          <p:nvPr/>
        </p:nvSpPr>
        <p:spPr>
          <a:xfrm>
            <a:off x="2286119" y="4804886"/>
            <a:ext cx="4734401" cy="918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2"/>
              </a:lnSpc>
              <a:buNone/>
            </a:pPr>
            <a:r>
              <a:rPr lang="en-US" sz="1507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Признание равенства всех людей перед законом и стремление к честному и справедливому отношению к каждому.</a:t>
            </a:r>
            <a:endParaRPr lang="en-US" sz="1507" dirty="0"/>
          </a:p>
        </p:txBody>
      </p:sp>
      <p:sp>
        <p:nvSpPr>
          <p:cNvPr id="14" name="Shape 11"/>
          <p:cNvSpPr/>
          <p:nvPr/>
        </p:nvSpPr>
        <p:spPr>
          <a:xfrm>
            <a:off x="7410807" y="4192072"/>
            <a:ext cx="5132308" cy="1730454"/>
          </a:xfrm>
          <a:prstGeom prst="roundRect">
            <a:avLst>
              <a:gd name="adj" fmla="val 464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09761" y="4391025"/>
            <a:ext cx="2392561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5"/>
              </a:lnSpc>
              <a:buNone/>
            </a:pPr>
            <a:r>
              <a:rPr lang="en-US" sz="1884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Закон и порядок</a:t>
            </a:r>
            <a:endParaRPr lang="en-US" sz="1884" dirty="0"/>
          </a:p>
        </p:txBody>
      </p:sp>
      <p:sp>
        <p:nvSpPr>
          <p:cNvPr id="16" name="Text 13"/>
          <p:cNvSpPr/>
          <p:nvPr/>
        </p:nvSpPr>
        <p:spPr>
          <a:xfrm>
            <a:off x="7609761" y="4804886"/>
            <a:ext cx="4734401" cy="612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2"/>
              </a:lnSpc>
              <a:buNone/>
            </a:pPr>
            <a:r>
              <a:rPr lang="en-US" sz="1507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Понимание важности соблюдения законов и правил, а также уважения к правопорядку.</a:t>
            </a:r>
            <a:endParaRPr lang="en-US" sz="1507" dirty="0"/>
          </a:p>
        </p:txBody>
      </p:sp>
      <p:sp>
        <p:nvSpPr>
          <p:cNvPr id="17" name="Shape 14"/>
          <p:cNvSpPr/>
          <p:nvPr/>
        </p:nvSpPr>
        <p:spPr>
          <a:xfrm>
            <a:off x="2087166" y="6113859"/>
            <a:ext cx="5132308" cy="1424226"/>
          </a:xfrm>
          <a:prstGeom prst="roundRect">
            <a:avLst>
              <a:gd name="adj" fmla="val 564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286119" y="6312813"/>
            <a:ext cx="4140041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5"/>
              </a:lnSpc>
              <a:buNone/>
            </a:pPr>
            <a:r>
              <a:rPr lang="en-US" sz="1884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Трудолюбие и профессионализм</a:t>
            </a:r>
            <a:endParaRPr lang="en-US" sz="1884" dirty="0"/>
          </a:p>
        </p:txBody>
      </p:sp>
      <p:sp>
        <p:nvSpPr>
          <p:cNvPr id="19" name="Text 16"/>
          <p:cNvSpPr/>
          <p:nvPr/>
        </p:nvSpPr>
        <p:spPr>
          <a:xfrm>
            <a:off x="2286119" y="6726674"/>
            <a:ext cx="4734401" cy="612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2"/>
              </a:lnSpc>
              <a:buNone/>
            </a:pPr>
            <a:r>
              <a:rPr lang="en-US" sz="1507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Стремление к качественной работе, постоянному обучению и развитию профессиональных навыков.</a:t>
            </a:r>
            <a:endParaRPr lang="en-US" sz="1507" dirty="0"/>
          </a:p>
        </p:txBody>
      </p:sp>
      <p:sp>
        <p:nvSpPr>
          <p:cNvPr id="20" name="Shape 17"/>
          <p:cNvSpPr/>
          <p:nvPr/>
        </p:nvSpPr>
        <p:spPr>
          <a:xfrm>
            <a:off x="7410807" y="6113859"/>
            <a:ext cx="5132308" cy="1424226"/>
          </a:xfrm>
          <a:prstGeom prst="roundRect">
            <a:avLst>
              <a:gd name="adj" fmla="val 564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7609761" y="6312813"/>
            <a:ext cx="3227070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5"/>
              </a:lnSpc>
              <a:buNone/>
            </a:pPr>
            <a:r>
              <a:rPr lang="en-US" sz="1884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Созидание и новаторство</a:t>
            </a:r>
            <a:endParaRPr lang="en-US" sz="1884" dirty="0"/>
          </a:p>
        </p:txBody>
      </p:sp>
      <p:sp>
        <p:nvSpPr>
          <p:cNvPr id="22" name="Text 19"/>
          <p:cNvSpPr/>
          <p:nvPr/>
        </p:nvSpPr>
        <p:spPr>
          <a:xfrm>
            <a:off x="7609761" y="6726674"/>
            <a:ext cx="4734401" cy="612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2"/>
              </a:lnSpc>
              <a:buNone/>
            </a:pPr>
            <a:r>
              <a:rPr lang="en-US" sz="1507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Способность создавать новое, решать проблемы и находить нестандартные решения.</a:t>
            </a:r>
            <a:endParaRPr lang="en-US" sz="1507" dirty="0"/>
          </a:p>
        </p:txBody>
      </p:sp>
    </p:spTree>
    <p:extLst>
      <p:ext uri="{BB962C8B-B14F-4D97-AF65-F5344CB8AC3E}">
        <p14:creationId xmlns:p14="http://schemas.microsoft.com/office/powerpoint/2010/main" val="29355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620399" y="708362"/>
            <a:ext cx="10058757" cy="1150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31"/>
              </a:lnSpc>
              <a:buNone/>
            </a:pPr>
            <a:r>
              <a:rPr lang="en-US" sz="3625" b="1" dirty="0" err="1" smtClean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Механизм</a:t>
            </a:r>
            <a:r>
              <a:rPr lang="en-US" sz="3625" b="1" dirty="0" smtClean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 </a:t>
            </a:r>
            <a:r>
              <a:rPr lang="en-US" sz="3625" b="1" dirty="0" err="1" smtClean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реализаци</a:t>
            </a:r>
            <a:r>
              <a:rPr lang="kk-KZ" sz="3625" b="1" dirty="0" smtClean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и</a:t>
            </a:r>
            <a:endParaRPr lang="en-US" sz="3625" dirty="0"/>
          </a:p>
        </p:txBody>
      </p:sp>
      <p:sp>
        <p:nvSpPr>
          <p:cNvPr id="5" name="Shape 2"/>
          <p:cNvSpPr/>
          <p:nvPr/>
        </p:nvSpPr>
        <p:spPr>
          <a:xfrm>
            <a:off x="2285762" y="2376011"/>
            <a:ext cx="414218" cy="414218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438995" y="2444948"/>
            <a:ext cx="107752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75"/>
              </a:lnSpc>
              <a:buNone/>
            </a:pPr>
            <a:r>
              <a:rPr lang="en-US" sz="2175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175" dirty="0"/>
          </a:p>
        </p:txBody>
      </p:sp>
      <p:sp>
        <p:nvSpPr>
          <p:cNvPr id="7" name="Text 4"/>
          <p:cNvSpPr/>
          <p:nvPr/>
        </p:nvSpPr>
        <p:spPr>
          <a:xfrm>
            <a:off x="2884051" y="2376011"/>
            <a:ext cx="4339114" cy="5753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2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Целостный подход к планированию</a:t>
            </a:r>
            <a:endParaRPr lang="en-US" sz="1812" dirty="0"/>
          </a:p>
        </p:txBody>
      </p:sp>
      <p:sp>
        <p:nvSpPr>
          <p:cNvPr id="8" name="Text 5"/>
          <p:cNvSpPr/>
          <p:nvPr/>
        </p:nvSpPr>
        <p:spPr>
          <a:xfrm>
            <a:off x="2884051" y="3061692"/>
            <a:ext cx="4339114" cy="884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Создание единой системы воспитания, охватывающей все аспекты образовательного процесса.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7407235" y="2376011"/>
            <a:ext cx="414218" cy="414218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34751" y="2444948"/>
            <a:ext cx="159068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75"/>
              </a:lnSpc>
              <a:buNone/>
            </a:pPr>
            <a:r>
              <a:rPr lang="en-US" sz="2175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175" dirty="0"/>
          </a:p>
        </p:txBody>
      </p:sp>
      <p:sp>
        <p:nvSpPr>
          <p:cNvPr id="11" name="Text 8"/>
          <p:cNvSpPr/>
          <p:nvPr/>
        </p:nvSpPr>
        <p:spPr>
          <a:xfrm>
            <a:off x="8005524" y="2376011"/>
            <a:ext cx="3126105" cy="2876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2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Вариативность программ</a:t>
            </a:r>
            <a:endParaRPr lang="en-US" sz="1812" dirty="0"/>
          </a:p>
        </p:txBody>
      </p:sp>
      <p:sp>
        <p:nvSpPr>
          <p:cNvPr id="12" name="Text 9"/>
          <p:cNvSpPr/>
          <p:nvPr/>
        </p:nvSpPr>
        <p:spPr>
          <a:xfrm>
            <a:off x="8005524" y="2774037"/>
            <a:ext cx="4339114" cy="884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Предложение различных программ и направлений, учитывающих индивидуальные потребности и интересы учащихся.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2285762" y="4336852"/>
            <a:ext cx="414218" cy="414218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414230" y="4405789"/>
            <a:ext cx="157163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75"/>
              </a:lnSpc>
              <a:buNone/>
            </a:pPr>
            <a:r>
              <a:rPr lang="en-US" sz="2175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175" dirty="0"/>
          </a:p>
        </p:txBody>
      </p:sp>
      <p:sp>
        <p:nvSpPr>
          <p:cNvPr id="15" name="Text 12"/>
          <p:cNvSpPr/>
          <p:nvPr/>
        </p:nvSpPr>
        <p:spPr>
          <a:xfrm>
            <a:off x="2884051" y="4336852"/>
            <a:ext cx="3472696" cy="2876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2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Классные/ кураторские часы</a:t>
            </a:r>
            <a:endParaRPr lang="en-US" sz="1812" dirty="0"/>
          </a:p>
        </p:txBody>
      </p:sp>
      <p:sp>
        <p:nvSpPr>
          <p:cNvPr id="16" name="Text 13"/>
          <p:cNvSpPr/>
          <p:nvPr/>
        </p:nvSpPr>
        <p:spPr>
          <a:xfrm>
            <a:off x="2884051" y="4734878"/>
            <a:ext cx="4339114" cy="884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Специально выделенное время для проведения воспитательных мероприятий, направленных на формирование ценностей.</a:t>
            </a:r>
            <a:endParaRPr lang="en-US" sz="1450" dirty="0"/>
          </a:p>
        </p:txBody>
      </p:sp>
      <p:sp>
        <p:nvSpPr>
          <p:cNvPr id="17" name="Shape 14"/>
          <p:cNvSpPr/>
          <p:nvPr/>
        </p:nvSpPr>
        <p:spPr>
          <a:xfrm>
            <a:off x="7407235" y="4336852"/>
            <a:ext cx="414218" cy="414218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29632" y="4405789"/>
            <a:ext cx="169307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75"/>
              </a:lnSpc>
              <a:buNone/>
            </a:pPr>
            <a:r>
              <a:rPr lang="en-US" sz="2175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2175" dirty="0"/>
          </a:p>
        </p:txBody>
      </p:sp>
      <p:sp>
        <p:nvSpPr>
          <p:cNvPr id="19" name="Text 16"/>
          <p:cNvSpPr/>
          <p:nvPr/>
        </p:nvSpPr>
        <p:spPr>
          <a:xfrm>
            <a:off x="8005524" y="4336852"/>
            <a:ext cx="4339114" cy="5753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2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Обогащение содержания мероприятий</a:t>
            </a:r>
            <a:endParaRPr lang="en-US" sz="1812" dirty="0"/>
          </a:p>
        </p:txBody>
      </p:sp>
      <p:sp>
        <p:nvSpPr>
          <p:cNvPr id="20" name="Text 17"/>
          <p:cNvSpPr/>
          <p:nvPr/>
        </p:nvSpPr>
        <p:spPr>
          <a:xfrm>
            <a:off x="8005524" y="5022533"/>
            <a:ext cx="4339114" cy="884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Включение в учебные программы и внеклассные мероприятия элементов, способствующих формированию ценностей.</a:t>
            </a:r>
            <a:endParaRPr lang="en-US" sz="1450" dirty="0"/>
          </a:p>
        </p:txBody>
      </p:sp>
      <p:sp>
        <p:nvSpPr>
          <p:cNvPr id="21" name="Shape 18"/>
          <p:cNvSpPr/>
          <p:nvPr/>
        </p:nvSpPr>
        <p:spPr>
          <a:xfrm>
            <a:off x="2285762" y="6297692"/>
            <a:ext cx="414218" cy="414218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2414349" y="6366629"/>
            <a:ext cx="156924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75"/>
              </a:lnSpc>
              <a:buNone/>
            </a:pPr>
            <a:r>
              <a:rPr lang="en-US" sz="2175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2175" dirty="0"/>
          </a:p>
        </p:txBody>
      </p:sp>
      <p:sp>
        <p:nvSpPr>
          <p:cNvPr id="23" name="Text 20"/>
          <p:cNvSpPr/>
          <p:nvPr/>
        </p:nvSpPr>
        <p:spPr>
          <a:xfrm>
            <a:off x="2884051" y="6297692"/>
            <a:ext cx="4231243" cy="2876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2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Расширение форм сотрудничества</a:t>
            </a:r>
            <a:endParaRPr lang="en-US" sz="1812" dirty="0"/>
          </a:p>
        </p:txBody>
      </p:sp>
      <p:sp>
        <p:nvSpPr>
          <p:cNvPr id="24" name="Text 21"/>
          <p:cNvSpPr/>
          <p:nvPr/>
        </p:nvSpPr>
        <p:spPr>
          <a:xfrm>
            <a:off x="2884051" y="6695718"/>
            <a:ext cx="4339114" cy="884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Создание партнерских отношений с родителями, общественными организациями и другими учреждениями.</a:t>
            </a:r>
            <a:endParaRPr lang="en-US" sz="1450" dirty="0"/>
          </a:p>
        </p:txBody>
      </p:sp>
      <p:sp>
        <p:nvSpPr>
          <p:cNvPr id="25" name="Shape 22"/>
          <p:cNvSpPr/>
          <p:nvPr/>
        </p:nvSpPr>
        <p:spPr>
          <a:xfrm>
            <a:off x="7407235" y="6297692"/>
            <a:ext cx="414218" cy="414218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7534394" y="6366629"/>
            <a:ext cx="159901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75"/>
              </a:lnSpc>
              <a:buNone/>
            </a:pPr>
            <a:r>
              <a:rPr lang="en-US" sz="2175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2175" dirty="0"/>
          </a:p>
        </p:txBody>
      </p:sp>
      <p:sp>
        <p:nvSpPr>
          <p:cNvPr id="27" name="Text 24"/>
          <p:cNvSpPr/>
          <p:nvPr/>
        </p:nvSpPr>
        <p:spPr>
          <a:xfrm>
            <a:off x="8005524" y="6297692"/>
            <a:ext cx="2667000" cy="2876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2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Внутренний контроль</a:t>
            </a:r>
            <a:endParaRPr lang="en-US" sz="1812" dirty="0"/>
          </a:p>
        </p:txBody>
      </p:sp>
      <p:sp>
        <p:nvSpPr>
          <p:cNvPr id="28" name="Text 25"/>
          <p:cNvSpPr/>
          <p:nvPr/>
        </p:nvSpPr>
        <p:spPr>
          <a:xfrm>
            <a:off x="8005524" y="6695718"/>
            <a:ext cx="4339114" cy="884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Регулярная оценка эффективности реализации программы и внесение необходимых корректировок.</a:t>
            </a:r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6451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675</Words>
  <Application>Microsoft Office PowerPoint</Application>
  <PresentationFormat>Произвольный</PresentationFormat>
  <Paragraphs>135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Malgun Gothic</vt:lpstr>
      <vt:lpstr>Alexandria</vt:lpstr>
      <vt:lpstr>Arial</vt:lpstr>
      <vt:lpstr>Arimo</vt:lpstr>
      <vt:lpstr>Calibri</vt:lpstr>
      <vt:lpstr>Calibri Light</vt:lpstr>
      <vt:lpstr>Outfit</vt:lpstr>
      <vt:lpstr>Sora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schl59</cp:lastModifiedBy>
  <cp:revision>6</cp:revision>
  <dcterms:created xsi:type="dcterms:W3CDTF">2024-08-15T08:33:25Z</dcterms:created>
  <dcterms:modified xsi:type="dcterms:W3CDTF">2024-08-15T09:13:24Z</dcterms:modified>
</cp:coreProperties>
</file>